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60" r:id="rId5"/>
    <p:sldMasterId id="2147483680" r:id="rId6"/>
  </p:sldMasterIdLst>
  <p:sldIdLst>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7" r:id="rId22"/>
    <p:sldId id="279" r:id="rId23"/>
    <p:sldId id="280" r:id="rId24"/>
    <p:sldId id="281" r:id="rId25"/>
    <p:sldId id="282" r:id="rId26"/>
    <p:sldId id="283" r:id="rId27"/>
    <p:sldId id="401" r:id="rId28"/>
    <p:sldId id="402" r:id="rId29"/>
    <p:sldId id="285" r:id="rId30"/>
    <p:sldId id="284" r:id="rId31"/>
    <p:sldId id="286" r:id="rId32"/>
    <p:sldId id="287" r:id="rId33"/>
    <p:sldId id="403" r:id="rId34"/>
    <p:sldId id="404" r:id="rId35"/>
    <p:sldId id="405" r:id="rId36"/>
    <p:sldId id="288" r:id="rId37"/>
    <p:sldId id="289" r:id="rId38"/>
    <p:sldId id="290" r:id="rId39"/>
    <p:sldId id="291" r:id="rId40"/>
    <p:sldId id="292" r:id="rId41"/>
    <p:sldId id="392" r:id="rId42"/>
    <p:sldId id="393" r:id="rId43"/>
    <p:sldId id="293" r:id="rId44"/>
    <p:sldId id="294" r:id="rId45"/>
    <p:sldId id="399"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94" r:id="rId68"/>
    <p:sldId id="395" r:id="rId69"/>
    <p:sldId id="316" r:id="rId70"/>
    <p:sldId id="317" r:id="rId71"/>
    <p:sldId id="396" r:id="rId72"/>
    <p:sldId id="397" r:id="rId73"/>
    <p:sldId id="318" r:id="rId74"/>
    <p:sldId id="319" r:id="rId75"/>
    <p:sldId id="320" r:id="rId76"/>
    <p:sldId id="400" r:id="rId77"/>
    <p:sldId id="321" r:id="rId78"/>
    <p:sldId id="322" r:id="rId79"/>
    <p:sldId id="323" r:id="rId80"/>
    <p:sldId id="324" r:id="rId81"/>
    <p:sldId id="325" r:id="rId82"/>
    <p:sldId id="326" r:id="rId83"/>
    <p:sldId id="327" r:id="rId84"/>
    <p:sldId id="328" r:id="rId85"/>
    <p:sldId id="329" r:id="rId86"/>
    <p:sldId id="398"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357" r:id="rId115"/>
    <p:sldId id="359" r:id="rId116"/>
    <p:sldId id="358" r:id="rId117"/>
    <p:sldId id="360" r:id="rId118"/>
    <p:sldId id="361" r:id="rId119"/>
    <p:sldId id="362" r:id="rId120"/>
    <p:sldId id="363" r:id="rId121"/>
    <p:sldId id="364" r:id="rId122"/>
    <p:sldId id="365" r:id="rId123"/>
    <p:sldId id="366" r:id="rId124"/>
    <p:sldId id="367" r:id="rId125"/>
    <p:sldId id="369" r:id="rId126"/>
    <p:sldId id="368" r:id="rId127"/>
    <p:sldId id="370" r:id="rId128"/>
    <p:sldId id="371" r:id="rId129"/>
    <p:sldId id="372" r:id="rId130"/>
    <p:sldId id="373" r:id="rId131"/>
    <p:sldId id="374" r:id="rId132"/>
    <p:sldId id="375" r:id="rId133"/>
    <p:sldId id="376" r:id="rId134"/>
    <p:sldId id="377" r:id="rId135"/>
    <p:sldId id="378" r:id="rId136"/>
    <p:sldId id="379" r:id="rId137"/>
    <p:sldId id="380" r:id="rId138"/>
    <p:sldId id="381" r:id="rId139"/>
    <p:sldId id="382" r:id="rId140"/>
    <p:sldId id="383" r:id="rId141"/>
    <p:sldId id="384" r:id="rId142"/>
    <p:sldId id="385" r:id="rId143"/>
    <p:sldId id="386" r:id="rId144"/>
    <p:sldId id="387" r:id="rId145"/>
    <p:sldId id="388" r:id="rId146"/>
    <p:sldId id="389" r:id="rId147"/>
    <p:sldId id="390" r:id="rId148"/>
    <p:sldId id="391" r:id="rId1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B9330F-E512-42EC-8F9F-6DED52662801}">
          <p14:sldIdLst>
            <p14:sldId id="263"/>
            <p14:sldId id="264"/>
            <p14:sldId id="265"/>
            <p14:sldId id="266"/>
            <p14:sldId id="267"/>
            <p14:sldId id="268"/>
            <p14:sldId id="269"/>
            <p14:sldId id="270"/>
            <p14:sldId id="271"/>
            <p14:sldId id="272"/>
            <p14:sldId id="273"/>
            <p14:sldId id="274"/>
            <p14:sldId id="275"/>
            <p14:sldId id="276"/>
            <p14:sldId id="278"/>
            <p14:sldId id="277"/>
            <p14:sldId id="279"/>
            <p14:sldId id="280"/>
            <p14:sldId id="281"/>
            <p14:sldId id="282"/>
            <p14:sldId id="283"/>
            <p14:sldId id="401"/>
            <p14:sldId id="402"/>
            <p14:sldId id="285"/>
            <p14:sldId id="284"/>
            <p14:sldId id="286"/>
            <p14:sldId id="287"/>
            <p14:sldId id="403"/>
            <p14:sldId id="404"/>
            <p14:sldId id="405"/>
            <p14:sldId id="288"/>
            <p14:sldId id="289"/>
            <p14:sldId id="290"/>
            <p14:sldId id="291"/>
            <p14:sldId id="292"/>
            <p14:sldId id="392"/>
            <p14:sldId id="393"/>
            <p14:sldId id="293"/>
            <p14:sldId id="294"/>
            <p14:sldId id="399"/>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94"/>
            <p14:sldId id="395"/>
            <p14:sldId id="316"/>
            <p14:sldId id="317"/>
            <p14:sldId id="396"/>
            <p14:sldId id="397"/>
            <p14:sldId id="318"/>
            <p14:sldId id="319"/>
            <p14:sldId id="320"/>
            <p14:sldId id="400"/>
            <p14:sldId id="321"/>
            <p14:sldId id="322"/>
            <p14:sldId id="323"/>
            <p14:sldId id="324"/>
            <p14:sldId id="325"/>
            <p14:sldId id="326"/>
            <p14:sldId id="327"/>
            <p14:sldId id="328"/>
            <p14:sldId id="329"/>
            <p14:sldId id="398"/>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9"/>
            <p14:sldId id="358"/>
            <p14:sldId id="360"/>
            <p14:sldId id="361"/>
            <p14:sldId id="362"/>
            <p14:sldId id="363"/>
            <p14:sldId id="364"/>
            <p14:sldId id="365"/>
            <p14:sldId id="366"/>
            <p14:sldId id="367"/>
            <p14:sldId id="369"/>
            <p14:sldId id="368"/>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5C"/>
    <a:srgbClr val="EB1600"/>
    <a:srgbClr val="DBF5FF"/>
    <a:srgbClr val="FF2E18"/>
    <a:srgbClr val="81EEF3"/>
    <a:srgbClr val="004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44"/>
    <p:restoredTop sz="96327"/>
  </p:normalViewPr>
  <p:slideViewPr>
    <p:cSldViewPr snapToGrid="0" snapToObjects="1">
      <p:cViewPr varScale="1">
        <p:scale>
          <a:sx n="88" d="100"/>
          <a:sy n="88" d="100"/>
        </p:scale>
        <p:origin x="93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2.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viewProps" Target="view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tableStyles" Target="tableStyle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1" name="Picture 10" descr="A picture containing text, candelabrum, light, crosswalk&#10;&#10;Description automatically generated">
            <a:extLst>
              <a:ext uri="{FF2B5EF4-FFF2-40B4-BE49-F238E27FC236}">
                <a16:creationId xmlns:a16="http://schemas.microsoft.com/office/drawing/2014/main" id="{E591774A-3FE0-3D4C-9872-A8AFE7D86477}"/>
              </a:ext>
            </a:extLst>
          </p:cNvPr>
          <p:cNvPicPr>
            <a:picLocks noChangeAspect="1"/>
          </p:cNvPicPr>
          <p:nvPr userDrawn="1"/>
        </p:nvPicPr>
        <p:blipFill>
          <a:blip r:embed="rId2"/>
          <a:stretch>
            <a:fillRect/>
          </a:stretch>
        </p:blipFill>
        <p:spPr>
          <a:xfrm>
            <a:off x="0" y="0"/>
            <a:ext cx="9144000" cy="1714500"/>
          </a:xfrm>
          <a:prstGeom prst="rect">
            <a:avLst/>
          </a:prstGeom>
        </p:spPr>
      </p:pic>
      <p:pic>
        <p:nvPicPr>
          <p:cNvPr id="7" name="Picture 6">
            <a:extLst>
              <a:ext uri="{FF2B5EF4-FFF2-40B4-BE49-F238E27FC236}">
                <a16:creationId xmlns:a16="http://schemas.microsoft.com/office/drawing/2014/main" id="{C0E1F0C9-CE27-124D-81E8-730EBAE1BDC4}"/>
              </a:ext>
            </a:extLst>
          </p:cNvPr>
          <p:cNvPicPr>
            <a:picLocks noChangeAspect="1"/>
          </p:cNvPicPr>
          <p:nvPr userDrawn="1"/>
        </p:nvPicPr>
        <p:blipFill>
          <a:blip r:embed="rId3"/>
          <a:srcRect/>
          <a:stretch/>
        </p:blipFill>
        <p:spPr>
          <a:xfrm>
            <a:off x="1357402" y="2688602"/>
            <a:ext cx="6420051" cy="1463040"/>
          </a:xfrm>
          <a:prstGeom prst="rect">
            <a:avLst/>
          </a:prstGeom>
        </p:spPr>
      </p:pic>
    </p:spTree>
    <p:extLst>
      <p:ext uri="{BB962C8B-B14F-4D97-AF65-F5344CB8AC3E}">
        <p14:creationId xmlns:p14="http://schemas.microsoft.com/office/powerpoint/2010/main" val="210621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858000" cy="816265"/>
          </a:xfrm>
          <a:prstGeom prst="rect">
            <a:avLst/>
          </a:prstGeom>
        </p:spPr>
        <p:txBody>
          <a:bodyPr lIns="228600" tIns="274320" rIns="0" bIns="0"/>
          <a:lstStyle>
            <a:lvl1pPr>
              <a:lnSpc>
                <a:spcPct val="100000"/>
              </a:lnSpc>
              <a:defRPr sz="5600" b="0" i="0" spc="-200" baseline="0">
                <a:solidFill>
                  <a:srgbClr val="004F91"/>
                </a:solidFill>
                <a:latin typeface="GT America Lt" pitchFamily="2" charset="77"/>
                <a:ea typeface="GT America Lt" pitchFamily="2" charset="77"/>
              </a:defRPr>
            </a:lvl1pPr>
          </a:lstStyle>
          <a:p>
            <a:r>
              <a:rPr lang="en-US" dirty="0"/>
              <a:t>Headline Here</a:t>
            </a:r>
          </a:p>
        </p:txBody>
      </p:sp>
      <p:sp>
        <p:nvSpPr>
          <p:cNvPr id="3" name="Content Placeholder 2"/>
          <p:cNvSpPr>
            <a:spLocks noGrp="1"/>
          </p:cNvSpPr>
          <p:nvPr>
            <p:ph idx="1" hasCustomPrompt="1"/>
          </p:nvPr>
        </p:nvSpPr>
        <p:spPr>
          <a:xfrm>
            <a:off x="0" y="821279"/>
            <a:ext cx="6858000" cy="3505956"/>
          </a:xfrm>
          <a:prstGeom prst="rect">
            <a:avLst/>
          </a:prstGeom>
        </p:spPr>
        <p:txBody>
          <a:bodyPr lIns="274320" tIns="457200" rIns="0" bIns="0"/>
          <a:lstStyle>
            <a:lvl1pPr marL="0" indent="0" defTabSz="0">
              <a:lnSpc>
                <a:spcPct val="100000"/>
              </a:lnSpc>
              <a:spcBef>
                <a:spcPts val="0"/>
              </a:spcBef>
              <a:spcAft>
                <a:spcPts val="300"/>
              </a:spcAft>
              <a:buNone/>
              <a:defRPr sz="1100" b="0" i="0">
                <a:solidFill>
                  <a:srgbClr val="004F91"/>
                </a:solidFill>
                <a:latin typeface="GT America Rg" pitchFamily="2" charset="77"/>
                <a:ea typeface="GT America Rg" pitchFamily="2" charset="77"/>
              </a:defRPr>
            </a:lvl1pPr>
          </a:lstStyle>
          <a:p>
            <a:pPr lvl="0"/>
            <a:r>
              <a:rPr lang="en-US" dirty="0"/>
              <a:t>For subtitle, use 24pt. For body copy, use 11pt. For source info, use 8pt.</a:t>
            </a:r>
          </a:p>
        </p:txBody>
      </p:sp>
      <p:pic>
        <p:nvPicPr>
          <p:cNvPr id="5" name="Picture 4" descr="Text&#10;&#10;Description automatically generated with medium confidence">
            <a:extLst>
              <a:ext uri="{FF2B5EF4-FFF2-40B4-BE49-F238E27FC236}">
                <a16:creationId xmlns:a16="http://schemas.microsoft.com/office/drawing/2014/main" id="{E5D736E1-2676-E340-ADC3-0FC04E5E92D1}"/>
              </a:ext>
            </a:extLst>
          </p:cNvPr>
          <p:cNvPicPr>
            <a:picLocks noChangeAspect="1"/>
          </p:cNvPicPr>
          <p:nvPr userDrawn="1"/>
        </p:nvPicPr>
        <p:blipFill>
          <a:blip r:embed="rId2"/>
          <a:stretch>
            <a:fillRect/>
          </a:stretch>
        </p:blipFill>
        <p:spPr>
          <a:xfrm>
            <a:off x="226174" y="4507959"/>
            <a:ext cx="1742599" cy="397710"/>
          </a:xfrm>
          <a:prstGeom prst="rect">
            <a:avLst/>
          </a:prstGeom>
        </p:spPr>
      </p:pic>
    </p:spTree>
    <p:extLst>
      <p:ext uri="{BB962C8B-B14F-4D97-AF65-F5344CB8AC3E}">
        <p14:creationId xmlns:p14="http://schemas.microsoft.com/office/powerpoint/2010/main" val="403596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L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2360" y="817882"/>
            <a:ext cx="2743817" cy="696594"/>
          </a:xfrm>
          <a:prstGeom prst="rect">
            <a:avLst/>
          </a:prstGeom>
        </p:spPr>
        <p:txBody>
          <a:bodyPr lIns="0" tIns="457200" rIns="0" bIns="0"/>
          <a:lstStyle>
            <a:lvl1pPr marL="0" indent="0">
              <a:lnSpc>
                <a:spcPts val="2500"/>
              </a:lnSpc>
              <a:spcBef>
                <a:spcPts val="0"/>
              </a:spcBef>
              <a:buNone/>
              <a:defRPr sz="2400" b="0" i="0">
                <a:solidFill>
                  <a:srgbClr val="004F91"/>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0" y="1"/>
            <a:ext cx="6858000" cy="817880"/>
          </a:xfrm>
          <a:prstGeom prst="rect">
            <a:avLst/>
          </a:prstGeom>
        </p:spPr>
        <p:txBody>
          <a:bodyPr lIns="228600" tIns="274320" rIns="0" bIns="0"/>
          <a:lstStyle>
            <a:lvl1pPr>
              <a:lnSpc>
                <a:spcPts val="5600"/>
              </a:lnSpc>
              <a:defRPr sz="5600" b="0" i="0" spc="-200" baseline="0">
                <a:solidFill>
                  <a:srgbClr val="004F91"/>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262360"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004F91"/>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3161203" y="817882"/>
            <a:ext cx="2743817" cy="696594"/>
          </a:xfrm>
          <a:prstGeom prst="rect">
            <a:avLst/>
          </a:prstGeom>
        </p:spPr>
        <p:txBody>
          <a:bodyPr lIns="0" tIns="457200" rIns="0" bIns="0"/>
          <a:lstStyle>
            <a:lvl1pPr marL="0" indent="0">
              <a:lnSpc>
                <a:spcPts val="2500"/>
              </a:lnSpc>
              <a:spcBef>
                <a:spcPts val="0"/>
              </a:spcBef>
              <a:buNone/>
              <a:defRPr sz="2400" b="0" i="0">
                <a:solidFill>
                  <a:srgbClr val="004F91"/>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3161203"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004F91"/>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6060046" y="817882"/>
            <a:ext cx="2743817" cy="696594"/>
          </a:xfrm>
          <a:prstGeom prst="rect">
            <a:avLst/>
          </a:prstGeom>
        </p:spPr>
        <p:txBody>
          <a:bodyPr lIns="0" tIns="457200" rIns="0" bIns="0"/>
          <a:lstStyle>
            <a:lvl1pPr marL="0" indent="0">
              <a:lnSpc>
                <a:spcPts val="2500"/>
              </a:lnSpc>
              <a:spcBef>
                <a:spcPts val="0"/>
              </a:spcBef>
              <a:buNone/>
              <a:defRPr sz="2400" b="0" i="0">
                <a:solidFill>
                  <a:srgbClr val="004F91"/>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6060046"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004F91"/>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pic>
        <p:nvPicPr>
          <p:cNvPr id="10" name="Picture 9" descr="Text&#10;&#10;Description automatically generated with medium confidence">
            <a:extLst>
              <a:ext uri="{FF2B5EF4-FFF2-40B4-BE49-F238E27FC236}">
                <a16:creationId xmlns:a16="http://schemas.microsoft.com/office/drawing/2014/main" id="{D7C69BA8-27F2-B74B-BD80-8EB953D5BDD1}"/>
              </a:ext>
            </a:extLst>
          </p:cNvPr>
          <p:cNvPicPr>
            <a:picLocks noChangeAspect="1"/>
          </p:cNvPicPr>
          <p:nvPr userDrawn="1"/>
        </p:nvPicPr>
        <p:blipFill>
          <a:blip r:embed="rId2"/>
          <a:stretch>
            <a:fillRect/>
          </a:stretch>
        </p:blipFill>
        <p:spPr>
          <a:xfrm>
            <a:off x="226174" y="4507959"/>
            <a:ext cx="1742599" cy="397710"/>
          </a:xfrm>
          <a:prstGeom prst="rect">
            <a:avLst/>
          </a:prstGeom>
        </p:spPr>
      </p:pic>
    </p:spTree>
    <p:extLst>
      <p:ext uri="{BB962C8B-B14F-4D97-AF65-F5344CB8AC3E}">
        <p14:creationId xmlns:p14="http://schemas.microsoft.com/office/powerpoint/2010/main" val="20829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L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0" y="-2038"/>
            <a:ext cx="3429000" cy="5147577"/>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3429000" y="0"/>
            <a:ext cx="5715000" cy="51435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039"/>
            <a:ext cx="2970564" cy="513027"/>
          </a:xfrm>
          <a:prstGeom prst="rect">
            <a:avLst/>
          </a:prstGeom>
        </p:spPr>
        <p:txBody>
          <a:bodyPr lIns="228600" tIns="274320" rIns="0" bIns="0" anchor="t" anchorCtr="0"/>
          <a:lstStyle>
            <a:lvl1pPr algn="l">
              <a:lnSpc>
                <a:spcPts val="2400"/>
              </a:lnSpc>
              <a:defRPr sz="2400" b="0" i="0" spc="0" baseline="0">
                <a:solidFill>
                  <a:srgbClr val="004F91"/>
                </a:solidFill>
                <a:latin typeface="GT America Lt" pitchFamily="2" charset="77"/>
                <a:ea typeface="GT America Lt" pitchFamily="2" charset="77"/>
              </a:defRPr>
            </a:lvl1pPr>
          </a:lstStyle>
          <a:p>
            <a:r>
              <a:rPr lang="en-US" dirty="0"/>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510988"/>
            <a:ext cx="2970564" cy="3805688"/>
          </a:xfrm>
          <a:prstGeom prst="rect">
            <a:avLst/>
          </a:prstGeom>
        </p:spPr>
        <p:txBody>
          <a:bodyPr lIns="228600" tIns="457200" rIns="0" bIns="0"/>
          <a:lstStyle>
            <a:lvl1pPr marL="0" indent="0" algn="l">
              <a:lnSpc>
                <a:spcPct val="100000"/>
              </a:lnSpc>
              <a:spcBef>
                <a:spcPts val="0"/>
              </a:spcBef>
              <a:buNone/>
              <a:defRPr sz="1100" b="0" i="0">
                <a:solidFill>
                  <a:srgbClr val="004F91"/>
                </a:solidFill>
                <a:latin typeface="GT America Rg" pitchFamily="2" charset="77"/>
                <a:ea typeface="GT America Rg"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Body copy here in 11pt.</a:t>
            </a:r>
          </a:p>
        </p:txBody>
      </p:sp>
      <p:pic>
        <p:nvPicPr>
          <p:cNvPr id="7" name="Picture 6" descr="Text&#10;&#10;Description automatically generated with medium confidence">
            <a:extLst>
              <a:ext uri="{FF2B5EF4-FFF2-40B4-BE49-F238E27FC236}">
                <a16:creationId xmlns:a16="http://schemas.microsoft.com/office/drawing/2014/main" id="{A12F8505-FB84-DD45-8D9A-27CDAB56715B}"/>
              </a:ext>
            </a:extLst>
          </p:cNvPr>
          <p:cNvPicPr>
            <a:picLocks noChangeAspect="1"/>
          </p:cNvPicPr>
          <p:nvPr userDrawn="1"/>
        </p:nvPicPr>
        <p:blipFill>
          <a:blip r:embed="rId2"/>
          <a:stretch>
            <a:fillRect/>
          </a:stretch>
        </p:blipFill>
        <p:spPr>
          <a:xfrm>
            <a:off x="226174" y="4507959"/>
            <a:ext cx="1742599" cy="397710"/>
          </a:xfrm>
          <a:prstGeom prst="rect">
            <a:avLst/>
          </a:prstGeom>
        </p:spPr>
      </p:pic>
    </p:spTree>
    <p:extLst>
      <p:ext uri="{BB962C8B-B14F-4D97-AF65-F5344CB8AC3E}">
        <p14:creationId xmlns:p14="http://schemas.microsoft.com/office/powerpoint/2010/main" val="990221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Quote-L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5715000" y="-2038"/>
            <a:ext cx="3429000" cy="5147577"/>
          </a:xfrm>
          <a:prstGeom prst="rect">
            <a:avLst/>
          </a:prstGeom>
          <a:solidFill>
            <a:srgbClr val="00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0" y="0"/>
            <a:ext cx="5024673" cy="816265"/>
          </a:xfrm>
          <a:prstGeom prst="rect">
            <a:avLst/>
          </a:prstGeom>
        </p:spPr>
        <p:txBody>
          <a:bodyPr lIns="228600" tIns="274320" rIns="0" bIns="0"/>
          <a:lstStyle>
            <a:lvl1pPr>
              <a:lnSpc>
                <a:spcPts val="5600"/>
              </a:lnSpc>
              <a:defRPr sz="5600" b="0" i="0" spc="-200" baseline="0">
                <a:solidFill>
                  <a:srgbClr val="004F91"/>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0" y="821279"/>
            <a:ext cx="5024673"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4F91"/>
                </a:solidFill>
                <a:latin typeface="GT America Rg" pitchFamily="2" charset="77"/>
                <a:ea typeface="GT America Rg" pitchFamily="2" charset="77"/>
              </a:defRPr>
            </a:lvl1pPr>
          </a:lstStyle>
          <a:p>
            <a:pPr lvl="0"/>
            <a:r>
              <a:rPr lang="en-US" dirty="0"/>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5715000" y="0"/>
            <a:ext cx="2971800" cy="51435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pic>
        <p:nvPicPr>
          <p:cNvPr id="11" name="Picture 10" descr="Text&#10;&#10;Description automatically generated with medium confidence">
            <a:extLst>
              <a:ext uri="{FF2B5EF4-FFF2-40B4-BE49-F238E27FC236}">
                <a16:creationId xmlns:a16="http://schemas.microsoft.com/office/drawing/2014/main" id="{0C46D7AB-33C3-8441-9230-1C05FCFD9ECD}"/>
              </a:ext>
            </a:extLst>
          </p:cNvPr>
          <p:cNvPicPr>
            <a:picLocks noChangeAspect="1"/>
          </p:cNvPicPr>
          <p:nvPr userDrawn="1"/>
        </p:nvPicPr>
        <p:blipFill>
          <a:blip r:embed="rId2"/>
          <a:stretch>
            <a:fillRect/>
          </a:stretch>
        </p:blipFill>
        <p:spPr>
          <a:xfrm>
            <a:off x="226174" y="4507959"/>
            <a:ext cx="1742599" cy="397710"/>
          </a:xfrm>
          <a:prstGeom prst="rect">
            <a:avLst/>
          </a:prstGeom>
        </p:spPr>
      </p:pic>
    </p:spTree>
    <p:extLst>
      <p:ext uri="{BB962C8B-B14F-4D97-AF65-F5344CB8AC3E}">
        <p14:creationId xmlns:p14="http://schemas.microsoft.com/office/powerpoint/2010/main" val="2573316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Ligh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0" y="0"/>
            <a:ext cx="5939073" cy="4508626"/>
          </a:xfrm>
          <a:prstGeom prst="rect">
            <a:avLst/>
          </a:prstGeom>
        </p:spPr>
        <p:txBody>
          <a:bodyPr lIns="228600" tIns="91440" rIns="0" bIns="0" anchor="ctr" anchorCtr="0"/>
          <a:lstStyle>
            <a:lvl1pPr marL="0" indent="0">
              <a:lnSpc>
                <a:spcPts val="4200"/>
              </a:lnSpc>
              <a:spcBef>
                <a:spcPts val="0"/>
              </a:spcBef>
              <a:buNone/>
              <a:defRPr sz="4000" b="0" i="0">
                <a:solidFill>
                  <a:srgbClr val="004F91"/>
                </a:solidFill>
                <a:latin typeface="GT America Lt" pitchFamily="2" charset="77"/>
                <a:ea typeface="GT America Lt"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Callout text here.</a:t>
            </a:r>
          </a:p>
          <a:p>
            <a:pPr lvl="0"/>
            <a:r>
              <a:rPr lang="en-US" dirty="0"/>
              <a:t>Try to keep it to three lines max. </a:t>
            </a:r>
          </a:p>
        </p:txBody>
      </p:sp>
      <p:pic>
        <p:nvPicPr>
          <p:cNvPr id="8" name="Generic-USCC-PPT_Session-pattern-insightfulblue.png" descr="Generic-USCC-PPT_Session-pattern-insightfulblue.png">
            <a:extLst>
              <a:ext uri="{FF2B5EF4-FFF2-40B4-BE49-F238E27FC236}">
                <a16:creationId xmlns:a16="http://schemas.microsoft.com/office/drawing/2014/main" id="{D99DEFEC-1703-FC49-B77C-131D0E78F3C8}"/>
              </a:ext>
            </a:extLst>
          </p:cNvPr>
          <p:cNvPicPr>
            <a:picLocks noChangeAspect="1"/>
          </p:cNvPicPr>
          <p:nvPr userDrawn="1"/>
        </p:nvPicPr>
        <p:blipFill rotWithShape="1">
          <a:blip r:embed="rId2"/>
          <a:srcRect l="74991"/>
          <a:stretch/>
        </p:blipFill>
        <p:spPr>
          <a:xfrm>
            <a:off x="6857659" y="0"/>
            <a:ext cx="2286341" cy="5143500"/>
          </a:xfrm>
          <a:prstGeom prst="rect">
            <a:avLst/>
          </a:prstGeom>
          <a:ln w="12700">
            <a:miter lim="400000"/>
          </a:ln>
        </p:spPr>
      </p:pic>
      <p:pic>
        <p:nvPicPr>
          <p:cNvPr id="5" name="Picture 4" descr="Text&#10;&#10;Description automatically generated with medium confidence">
            <a:extLst>
              <a:ext uri="{FF2B5EF4-FFF2-40B4-BE49-F238E27FC236}">
                <a16:creationId xmlns:a16="http://schemas.microsoft.com/office/drawing/2014/main" id="{21335D8A-9F0A-5F46-9121-F25D28C4976B}"/>
              </a:ext>
            </a:extLst>
          </p:cNvPr>
          <p:cNvPicPr>
            <a:picLocks noChangeAspect="1"/>
          </p:cNvPicPr>
          <p:nvPr userDrawn="1"/>
        </p:nvPicPr>
        <p:blipFill>
          <a:blip r:embed="rId3"/>
          <a:stretch>
            <a:fillRect/>
          </a:stretch>
        </p:blipFill>
        <p:spPr>
          <a:xfrm>
            <a:off x="226174" y="4507959"/>
            <a:ext cx="1742599" cy="397710"/>
          </a:xfrm>
          <a:prstGeom prst="rect">
            <a:avLst/>
          </a:prstGeom>
        </p:spPr>
      </p:pic>
    </p:spTree>
    <p:extLst>
      <p:ext uri="{BB962C8B-B14F-4D97-AF65-F5344CB8AC3E}">
        <p14:creationId xmlns:p14="http://schemas.microsoft.com/office/powerpoint/2010/main" val="1828663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BD810E-B0CB-CD4F-ADE5-28D803C070CD}"/>
              </a:ext>
            </a:extLst>
          </p:cNvPr>
          <p:cNvPicPr>
            <a:picLocks noChangeAspect="1"/>
          </p:cNvPicPr>
          <p:nvPr userDrawn="1"/>
        </p:nvPicPr>
        <p:blipFill>
          <a:blip r:embed="rId2"/>
          <a:srcRect/>
          <a:stretch/>
        </p:blipFill>
        <p:spPr>
          <a:xfrm>
            <a:off x="1366547" y="2688602"/>
            <a:ext cx="6391805" cy="1463040"/>
          </a:xfrm>
          <a:prstGeom prst="rect">
            <a:avLst/>
          </a:prstGeom>
        </p:spPr>
      </p:pic>
      <p:pic>
        <p:nvPicPr>
          <p:cNvPr id="8" name="Picture 7">
            <a:extLst>
              <a:ext uri="{FF2B5EF4-FFF2-40B4-BE49-F238E27FC236}">
                <a16:creationId xmlns:a16="http://schemas.microsoft.com/office/drawing/2014/main" id="{9EA39E99-A562-544F-9979-C775E956C36A}"/>
              </a:ext>
            </a:extLst>
          </p:cNvPr>
          <p:cNvPicPr>
            <a:picLocks noChangeAspect="1"/>
          </p:cNvPicPr>
          <p:nvPr userDrawn="1"/>
        </p:nvPicPr>
        <p:blipFill>
          <a:blip r:embed="rId3"/>
          <a:srcRect/>
          <a:stretch/>
        </p:blipFill>
        <p:spPr>
          <a:xfrm>
            <a:off x="0" y="0"/>
            <a:ext cx="9144000" cy="1714500"/>
          </a:xfrm>
          <a:prstGeom prst="rect">
            <a:avLst/>
          </a:prstGeom>
        </p:spPr>
      </p:pic>
    </p:spTree>
    <p:extLst>
      <p:ext uri="{BB962C8B-B14F-4D97-AF65-F5344CB8AC3E}">
        <p14:creationId xmlns:p14="http://schemas.microsoft.com/office/powerpoint/2010/main" val="3309810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42992"/>
            <a:ext cx="7999141" cy="997557"/>
          </a:xfrm>
          <a:prstGeom prst="rect">
            <a:avLst/>
          </a:prstGeom>
        </p:spPr>
        <p:txBody>
          <a:bodyPr lIns="228600" tIns="457200" rIns="0" bIns="0" anchor="t" anchorCtr="0"/>
          <a:lstStyle>
            <a:lvl1pPr algn="l">
              <a:lnSpc>
                <a:spcPts val="5600"/>
              </a:lnSpc>
              <a:defRPr sz="5600" b="0" i="0" spc="-200" baseline="0">
                <a:solidFill>
                  <a:srgbClr val="001F5C"/>
                </a:solidFill>
                <a:latin typeface="GT America Lt" pitchFamily="2" charset="77"/>
                <a:ea typeface="GT America Lt" pitchFamily="2" charset="77"/>
              </a:defRPr>
            </a:lvl1pPr>
          </a:lstStyle>
          <a:p>
            <a:r>
              <a:rPr lang="en-US" dirty="0"/>
              <a:t>Presentation Title</a:t>
            </a:r>
          </a:p>
        </p:txBody>
      </p:sp>
      <p:sp>
        <p:nvSpPr>
          <p:cNvPr id="3" name="Subtitle 2"/>
          <p:cNvSpPr>
            <a:spLocks noGrp="1"/>
          </p:cNvSpPr>
          <p:nvPr>
            <p:ph type="subTitle" idx="1" hasCustomPrompt="1"/>
          </p:nvPr>
        </p:nvSpPr>
        <p:spPr>
          <a:xfrm>
            <a:off x="-1" y="2945953"/>
            <a:ext cx="7999141" cy="315992"/>
          </a:xfrm>
          <a:prstGeom prst="rect">
            <a:avLst/>
          </a:prstGeom>
        </p:spPr>
        <p:txBody>
          <a:bodyPr lIns="228600" tIns="0" rIns="0" bIns="0"/>
          <a:lstStyle>
            <a:lvl1pPr marL="0" indent="0" algn="l">
              <a:buNone/>
              <a:defRPr sz="2400" b="0" i="0">
                <a:solidFill>
                  <a:srgbClr val="001F5C"/>
                </a:solidFill>
                <a:latin typeface="GT America Lt" pitchFamily="2" charset="77"/>
                <a:ea typeface="GT America L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a:t>
            </a:r>
          </a:p>
        </p:txBody>
      </p:sp>
      <p:pic>
        <p:nvPicPr>
          <p:cNvPr id="5" name="Picture 4">
            <a:extLst>
              <a:ext uri="{FF2B5EF4-FFF2-40B4-BE49-F238E27FC236}">
                <a16:creationId xmlns:a16="http://schemas.microsoft.com/office/drawing/2014/main" id="{05BD810E-B0CB-CD4F-ADE5-28D803C070CD}"/>
              </a:ext>
            </a:extLst>
          </p:cNvPr>
          <p:cNvPicPr>
            <a:picLocks noChangeAspect="1"/>
          </p:cNvPicPr>
          <p:nvPr userDrawn="1"/>
        </p:nvPicPr>
        <p:blipFill>
          <a:blip r:embed="rId2"/>
          <a:srcRect/>
          <a:stretch/>
        </p:blipFill>
        <p:spPr>
          <a:xfrm>
            <a:off x="279541" y="4189954"/>
            <a:ext cx="3035889" cy="694894"/>
          </a:xfrm>
          <a:prstGeom prst="rect">
            <a:avLst/>
          </a:prstGeom>
        </p:spPr>
      </p:pic>
      <p:pic>
        <p:nvPicPr>
          <p:cNvPr id="8" name="Picture 7">
            <a:extLst>
              <a:ext uri="{FF2B5EF4-FFF2-40B4-BE49-F238E27FC236}">
                <a16:creationId xmlns:a16="http://schemas.microsoft.com/office/drawing/2014/main" id="{9EA39E99-A562-544F-9979-C775E956C36A}"/>
              </a:ext>
            </a:extLst>
          </p:cNvPr>
          <p:cNvPicPr>
            <a:picLocks noChangeAspect="1"/>
          </p:cNvPicPr>
          <p:nvPr userDrawn="1"/>
        </p:nvPicPr>
        <p:blipFill>
          <a:blip r:embed="rId3"/>
          <a:srcRect/>
          <a:stretch/>
        </p:blipFill>
        <p:spPr>
          <a:xfrm>
            <a:off x="0" y="0"/>
            <a:ext cx="9144000" cy="1714500"/>
          </a:xfrm>
          <a:prstGeom prst="rect">
            <a:avLst/>
          </a:prstGeom>
        </p:spPr>
      </p:pic>
    </p:spTree>
    <p:extLst>
      <p:ext uri="{BB962C8B-B14F-4D97-AF65-F5344CB8AC3E}">
        <p14:creationId xmlns:p14="http://schemas.microsoft.com/office/powerpoint/2010/main" val="924562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858000" cy="816265"/>
          </a:xfrm>
          <a:prstGeom prst="rect">
            <a:avLst/>
          </a:prstGeom>
        </p:spPr>
        <p:txBody>
          <a:bodyPr lIns="228600" tIns="274320" rIns="0" bIns="0"/>
          <a:lstStyle>
            <a:lvl1pPr>
              <a:lnSpc>
                <a:spcPts val="5600"/>
              </a:lnSpc>
              <a:defRPr sz="5600" b="0" i="0" spc="-200" baseline="0">
                <a:solidFill>
                  <a:srgbClr val="001F5C"/>
                </a:solidFill>
                <a:latin typeface="GT America Lt" pitchFamily="2" charset="77"/>
                <a:ea typeface="GT America Lt" pitchFamily="2" charset="77"/>
              </a:defRPr>
            </a:lvl1pPr>
          </a:lstStyle>
          <a:p>
            <a:r>
              <a:rPr lang="en-US" dirty="0"/>
              <a:t>Headline Here</a:t>
            </a:r>
          </a:p>
        </p:txBody>
      </p:sp>
      <p:sp>
        <p:nvSpPr>
          <p:cNvPr id="3" name="Content Placeholder 2"/>
          <p:cNvSpPr>
            <a:spLocks noGrp="1"/>
          </p:cNvSpPr>
          <p:nvPr>
            <p:ph idx="1" hasCustomPrompt="1"/>
          </p:nvPr>
        </p:nvSpPr>
        <p:spPr>
          <a:xfrm>
            <a:off x="0" y="821279"/>
            <a:ext cx="6858000"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1F5C"/>
                </a:solidFill>
                <a:latin typeface="GT America Rg" pitchFamily="2" charset="77"/>
                <a:ea typeface="GT America Rg" pitchFamily="2" charset="77"/>
              </a:defRPr>
            </a:lvl1pPr>
          </a:lstStyle>
          <a:p>
            <a:pPr lvl="0"/>
            <a:r>
              <a:rPr lang="en-US" dirty="0"/>
              <a:t>For subtitle, use 24pt. For body copy, use 11pt. For source info, use 8pt.</a:t>
            </a:r>
          </a:p>
        </p:txBody>
      </p:sp>
      <p:pic>
        <p:nvPicPr>
          <p:cNvPr id="6" name="Picture 5">
            <a:extLst>
              <a:ext uri="{FF2B5EF4-FFF2-40B4-BE49-F238E27FC236}">
                <a16:creationId xmlns:a16="http://schemas.microsoft.com/office/drawing/2014/main" id="{B5857C4C-7D0D-814D-99E6-FE0AC2699819}"/>
              </a:ext>
            </a:extLst>
          </p:cNvPr>
          <p:cNvPicPr>
            <a:picLocks noChangeAspect="1"/>
          </p:cNvPicPr>
          <p:nvPr userDrawn="1"/>
        </p:nvPicPr>
        <p:blipFill>
          <a:blip r:embed="rId2"/>
          <a:srcRect/>
          <a:stretch/>
        </p:blipFill>
        <p:spPr>
          <a:xfrm>
            <a:off x="230007" y="4508257"/>
            <a:ext cx="1734932" cy="397114"/>
          </a:xfrm>
          <a:prstGeom prst="rect">
            <a:avLst/>
          </a:prstGeom>
        </p:spPr>
      </p:pic>
    </p:spTree>
    <p:extLst>
      <p:ext uri="{BB962C8B-B14F-4D97-AF65-F5344CB8AC3E}">
        <p14:creationId xmlns:p14="http://schemas.microsoft.com/office/powerpoint/2010/main" val="964531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Dar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2360" y="817882"/>
            <a:ext cx="2743817" cy="696594"/>
          </a:xfrm>
          <a:prstGeom prst="rect">
            <a:avLst/>
          </a:prstGeom>
        </p:spPr>
        <p:txBody>
          <a:bodyPr lIns="0" tIns="457200" rIns="0" bIns="0"/>
          <a:lstStyle>
            <a:lvl1pPr marL="0" indent="0">
              <a:lnSpc>
                <a:spcPts val="2500"/>
              </a:lnSpc>
              <a:spcBef>
                <a:spcPts val="0"/>
              </a:spcBef>
              <a:buNone/>
              <a:defRPr sz="2400" b="0" i="0">
                <a:solidFill>
                  <a:srgbClr val="001F5C"/>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0" y="1"/>
            <a:ext cx="6858000" cy="817880"/>
          </a:xfrm>
          <a:prstGeom prst="rect">
            <a:avLst/>
          </a:prstGeom>
        </p:spPr>
        <p:txBody>
          <a:bodyPr lIns="228600" tIns="274320" rIns="0" bIns="0"/>
          <a:lstStyle>
            <a:lvl1pPr>
              <a:lnSpc>
                <a:spcPts val="5600"/>
              </a:lnSpc>
              <a:defRPr sz="5600" b="0" i="0" spc="-200" baseline="0">
                <a:solidFill>
                  <a:srgbClr val="001F5C"/>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262360"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001F5C"/>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3161203" y="817882"/>
            <a:ext cx="2743817" cy="696594"/>
          </a:xfrm>
          <a:prstGeom prst="rect">
            <a:avLst/>
          </a:prstGeom>
        </p:spPr>
        <p:txBody>
          <a:bodyPr lIns="0" tIns="457200" rIns="0" bIns="0"/>
          <a:lstStyle>
            <a:lvl1pPr marL="0" indent="0">
              <a:lnSpc>
                <a:spcPts val="2500"/>
              </a:lnSpc>
              <a:spcBef>
                <a:spcPts val="0"/>
              </a:spcBef>
              <a:buNone/>
              <a:defRPr sz="2400" b="0" i="0">
                <a:solidFill>
                  <a:srgbClr val="001F5C"/>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3161203"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001F5C"/>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6060046" y="817882"/>
            <a:ext cx="2743817" cy="696594"/>
          </a:xfrm>
          <a:prstGeom prst="rect">
            <a:avLst/>
          </a:prstGeom>
        </p:spPr>
        <p:txBody>
          <a:bodyPr lIns="0" tIns="457200" rIns="0" bIns="0"/>
          <a:lstStyle>
            <a:lvl1pPr marL="0" indent="0">
              <a:lnSpc>
                <a:spcPts val="2500"/>
              </a:lnSpc>
              <a:spcBef>
                <a:spcPts val="0"/>
              </a:spcBef>
              <a:buNone/>
              <a:defRPr sz="2400" b="0" i="0">
                <a:solidFill>
                  <a:srgbClr val="001F5C"/>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6060046"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001F5C"/>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pic>
        <p:nvPicPr>
          <p:cNvPr id="10" name="Picture 9">
            <a:extLst>
              <a:ext uri="{FF2B5EF4-FFF2-40B4-BE49-F238E27FC236}">
                <a16:creationId xmlns:a16="http://schemas.microsoft.com/office/drawing/2014/main" id="{7452B8A1-B7C2-7442-B237-667EFD145BE7}"/>
              </a:ext>
            </a:extLst>
          </p:cNvPr>
          <p:cNvPicPr>
            <a:picLocks noChangeAspect="1"/>
          </p:cNvPicPr>
          <p:nvPr userDrawn="1"/>
        </p:nvPicPr>
        <p:blipFill>
          <a:blip r:embed="rId2"/>
          <a:srcRect/>
          <a:stretch/>
        </p:blipFill>
        <p:spPr>
          <a:xfrm>
            <a:off x="230007" y="4508257"/>
            <a:ext cx="1734932" cy="397114"/>
          </a:xfrm>
          <a:prstGeom prst="rect">
            <a:avLst/>
          </a:prstGeom>
        </p:spPr>
      </p:pic>
    </p:spTree>
    <p:extLst>
      <p:ext uri="{BB962C8B-B14F-4D97-AF65-F5344CB8AC3E}">
        <p14:creationId xmlns:p14="http://schemas.microsoft.com/office/powerpoint/2010/main" val="147101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0" y="-2038"/>
            <a:ext cx="3429000" cy="5147577"/>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3429000" y="0"/>
            <a:ext cx="5715000" cy="51435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039"/>
            <a:ext cx="2970564" cy="513027"/>
          </a:xfrm>
          <a:prstGeom prst="rect">
            <a:avLst/>
          </a:prstGeom>
        </p:spPr>
        <p:txBody>
          <a:bodyPr lIns="228600" tIns="274320" rIns="0" bIns="0" anchor="t" anchorCtr="0"/>
          <a:lstStyle>
            <a:lvl1pPr algn="l">
              <a:lnSpc>
                <a:spcPts val="2400"/>
              </a:lnSpc>
              <a:defRPr sz="2400" b="0" i="0" spc="0" baseline="0">
                <a:solidFill>
                  <a:srgbClr val="001F5C"/>
                </a:solidFill>
                <a:latin typeface="GT America Lt" pitchFamily="2" charset="77"/>
                <a:ea typeface="GT America Lt" pitchFamily="2" charset="77"/>
              </a:defRPr>
            </a:lvl1pPr>
          </a:lstStyle>
          <a:p>
            <a:r>
              <a:rPr lang="en-US" dirty="0"/>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510988"/>
            <a:ext cx="2970564" cy="3805688"/>
          </a:xfrm>
          <a:prstGeom prst="rect">
            <a:avLst/>
          </a:prstGeom>
        </p:spPr>
        <p:txBody>
          <a:bodyPr lIns="228600" tIns="457200" rIns="0" bIns="0"/>
          <a:lstStyle>
            <a:lvl1pPr marL="0" indent="0" algn="l">
              <a:lnSpc>
                <a:spcPct val="100000"/>
              </a:lnSpc>
              <a:spcBef>
                <a:spcPts val="0"/>
              </a:spcBef>
              <a:buNone/>
              <a:defRPr sz="1100" b="0" i="0">
                <a:solidFill>
                  <a:srgbClr val="001F5C"/>
                </a:solidFill>
                <a:latin typeface="GT America Rg" pitchFamily="2" charset="77"/>
                <a:ea typeface="GT America Rg"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Body copy here in 11pt.</a:t>
            </a:r>
          </a:p>
        </p:txBody>
      </p:sp>
      <p:pic>
        <p:nvPicPr>
          <p:cNvPr id="8" name="Picture 7">
            <a:extLst>
              <a:ext uri="{FF2B5EF4-FFF2-40B4-BE49-F238E27FC236}">
                <a16:creationId xmlns:a16="http://schemas.microsoft.com/office/drawing/2014/main" id="{29CD7E16-83E7-5F47-A0FD-5A1A5E74AC3A}"/>
              </a:ext>
            </a:extLst>
          </p:cNvPr>
          <p:cNvPicPr>
            <a:picLocks noChangeAspect="1"/>
          </p:cNvPicPr>
          <p:nvPr userDrawn="1"/>
        </p:nvPicPr>
        <p:blipFill>
          <a:blip r:embed="rId2"/>
          <a:srcRect/>
          <a:stretch/>
        </p:blipFill>
        <p:spPr>
          <a:xfrm>
            <a:off x="230007" y="4508257"/>
            <a:ext cx="1734932" cy="397114"/>
          </a:xfrm>
          <a:prstGeom prst="rect">
            <a:avLst/>
          </a:prstGeom>
        </p:spPr>
      </p:pic>
    </p:spTree>
    <p:extLst>
      <p:ext uri="{BB962C8B-B14F-4D97-AF65-F5344CB8AC3E}">
        <p14:creationId xmlns:p14="http://schemas.microsoft.com/office/powerpoint/2010/main" val="391345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42992"/>
            <a:ext cx="7999141" cy="997557"/>
          </a:xfrm>
          <a:prstGeom prst="rect">
            <a:avLst/>
          </a:prstGeom>
        </p:spPr>
        <p:txBody>
          <a:bodyPr lIns="228600" tIns="457200" rIns="0" bIns="0" anchor="t" anchorCtr="0"/>
          <a:lstStyle>
            <a:lvl1pPr algn="l">
              <a:lnSpc>
                <a:spcPts val="5600"/>
              </a:lnSpc>
              <a:defRPr sz="5600" b="0" i="0" spc="-200" baseline="0">
                <a:solidFill>
                  <a:srgbClr val="DBF5FF"/>
                </a:solidFill>
                <a:latin typeface="GT America Lt" pitchFamily="2" charset="77"/>
                <a:ea typeface="GT America Lt" pitchFamily="2" charset="77"/>
              </a:defRPr>
            </a:lvl1pPr>
          </a:lstStyle>
          <a:p>
            <a:r>
              <a:rPr lang="en-US" dirty="0"/>
              <a:t>Presentation Title</a:t>
            </a:r>
          </a:p>
        </p:txBody>
      </p:sp>
      <p:sp>
        <p:nvSpPr>
          <p:cNvPr id="3" name="Subtitle 2"/>
          <p:cNvSpPr>
            <a:spLocks noGrp="1"/>
          </p:cNvSpPr>
          <p:nvPr>
            <p:ph type="subTitle" idx="1" hasCustomPrompt="1"/>
          </p:nvPr>
        </p:nvSpPr>
        <p:spPr>
          <a:xfrm>
            <a:off x="-1" y="2945953"/>
            <a:ext cx="7999141" cy="315992"/>
          </a:xfrm>
          <a:prstGeom prst="rect">
            <a:avLst/>
          </a:prstGeom>
        </p:spPr>
        <p:txBody>
          <a:bodyPr lIns="228600" tIns="0" rIns="0" bIns="0"/>
          <a:lstStyle>
            <a:lvl1pPr marL="0" indent="0" algn="l">
              <a:buNone/>
              <a:defRPr sz="2400" b="0" i="0">
                <a:solidFill>
                  <a:srgbClr val="DBF5FF"/>
                </a:solidFill>
                <a:latin typeface="GT America Lt" pitchFamily="2" charset="77"/>
                <a:ea typeface="GT America L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a:t>
            </a:r>
          </a:p>
        </p:txBody>
      </p:sp>
      <p:pic>
        <p:nvPicPr>
          <p:cNvPr id="5" name="Picture 4">
            <a:extLst>
              <a:ext uri="{FF2B5EF4-FFF2-40B4-BE49-F238E27FC236}">
                <a16:creationId xmlns:a16="http://schemas.microsoft.com/office/drawing/2014/main" id="{05BD810E-B0CB-CD4F-ADE5-28D803C070CD}"/>
              </a:ext>
            </a:extLst>
          </p:cNvPr>
          <p:cNvPicPr>
            <a:picLocks noChangeAspect="1"/>
          </p:cNvPicPr>
          <p:nvPr userDrawn="1"/>
        </p:nvPicPr>
        <p:blipFill>
          <a:blip r:embed="rId2"/>
          <a:srcRect/>
          <a:stretch/>
        </p:blipFill>
        <p:spPr>
          <a:xfrm>
            <a:off x="272834" y="4189954"/>
            <a:ext cx="3049305" cy="694894"/>
          </a:xfrm>
          <a:prstGeom prst="rect">
            <a:avLst/>
          </a:prstGeom>
        </p:spPr>
      </p:pic>
      <p:pic>
        <p:nvPicPr>
          <p:cNvPr id="11" name="Picture 10" descr="A picture containing text, candelabrum, light, crosswalk&#10;&#10;Description automatically generated">
            <a:extLst>
              <a:ext uri="{FF2B5EF4-FFF2-40B4-BE49-F238E27FC236}">
                <a16:creationId xmlns:a16="http://schemas.microsoft.com/office/drawing/2014/main" id="{E591774A-3FE0-3D4C-9872-A8AFE7D86477}"/>
              </a:ext>
            </a:extLst>
          </p:cNvPr>
          <p:cNvPicPr>
            <a:picLocks noChangeAspect="1"/>
          </p:cNvPicPr>
          <p:nvPr userDrawn="1"/>
        </p:nvPicPr>
        <p:blipFill>
          <a:blip r:embed="rId3"/>
          <a:stretch>
            <a:fillRect/>
          </a:stretch>
        </p:blipFill>
        <p:spPr>
          <a:xfrm>
            <a:off x="0" y="0"/>
            <a:ext cx="9144000" cy="1714500"/>
          </a:xfrm>
          <a:prstGeom prst="rect">
            <a:avLst/>
          </a:prstGeom>
        </p:spPr>
      </p:pic>
    </p:spTree>
    <p:extLst>
      <p:ext uri="{BB962C8B-B14F-4D97-AF65-F5344CB8AC3E}">
        <p14:creationId xmlns:p14="http://schemas.microsoft.com/office/powerpoint/2010/main" val="4216550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llQuote-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5715000" y="-2038"/>
            <a:ext cx="3429000" cy="5147577"/>
          </a:xfrm>
          <a:prstGeom prst="rect">
            <a:avLst/>
          </a:prstGeom>
          <a:solidFill>
            <a:srgbClr val="EB16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0" y="0"/>
            <a:ext cx="5024673" cy="816265"/>
          </a:xfrm>
          <a:prstGeom prst="rect">
            <a:avLst/>
          </a:prstGeom>
        </p:spPr>
        <p:txBody>
          <a:bodyPr lIns="228600" tIns="274320" rIns="0" bIns="0"/>
          <a:lstStyle>
            <a:lvl1pPr>
              <a:lnSpc>
                <a:spcPts val="5600"/>
              </a:lnSpc>
              <a:defRPr sz="5600" b="0" i="0" spc="-200" baseline="0">
                <a:solidFill>
                  <a:srgbClr val="001F5C"/>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0" y="821279"/>
            <a:ext cx="5024673"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1F5C"/>
                </a:solidFill>
                <a:latin typeface="GT America Rg" pitchFamily="2" charset="77"/>
                <a:ea typeface="GT America Rg" pitchFamily="2" charset="77"/>
              </a:defRPr>
            </a:lvl1pPr>
          </a:lstStyle>
          <a:p>
            <a:pPr lvl="0"/>
            <a:r>
              <a:rPr lang="en-US" dirty="0"/>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5715000" y="0"/>
            <a:ext cx="2971800" cy="51435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pic>
        <p:nvPicPr>
          <p:cNvPr id="7" name="Picture 6">
            <a:extLst>
              <a:ext uri="{FF2B5EF4-FFF2-40B4-BE49-F238E27FC236}">
                <a16:creationId xmlns:a16="http://schemas.microsoft.com/office/drawing/2014/main" id="{D6C71FB9-DA23-194D-B096-23A5E1D688EB}"/>
              </a:ext>
            </a:extLst>
          </p:cNvPr>
          <p:cNvPicPr>
            <a:picLocks noChangeAspect="1"/>
          </p:cNvPicPr>
          <p:nvPr userDrawn="1"/>
        </p:nvPicPr>
        <p:blipFill>
          <a:blip r:embed="rId2"/>
          <a:srcRect/>
          <a:stretch/>
        </p:blipFill>
        <p:spPr>
          <a:xfrm>
            <a:off x="230007" y="4508257"/>
            <a:ext cx="1734932" cy="397114"/>
          </a:xfrm>
          <a:prstGeom prst="rect">
            <a:avLst/>
          </a:prstGeom>
        </p:spPr>
      </p:pic>
    </p:spTree>
    <p:extLst>
      <p:ext uri="{BB962C8B-B14F-4D97-AF65-F5344CB8AC3E}">
        <p14:creationId xmlns:p14="http://schemas.microsoft.com/office/powerpoint/2010/main" val="1472137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Dark">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0" y="0"/>
            <a:ext cx="5939073" cy="4508626"/>
          </a:xfrm>
          <a:prstGeom prst="rect">
            <a:avLst/>
          </a:prstGeom>
        </p:spPr>
        <p:txBody>
          <a:bodyPr lIns="228600" tIns="91440" rIns="0" bIns="0" anchor="ctr" anchorCtr="0"/>
          <a:lstStyle>
            <a:lvl1pPr marL="0" indent="0">
              <a:lnSpc>
                <a:spcPts val="4200"/>
              </a:lnSpc>
              <a:spcBef>
                <a:spcPts val="0"/>
              </a:spcBef>
              <a:buNone/>
              <a:defRPr sz="4000" b="0" i="0">
                <a:solidFill>
                  <a:srgbClr val="001F5C"/>
                </a:solidFill>
                <a:latin typeface="GT America Lt" pitchFamily="2" charset="77"/>
                <a:ea typeface="GT America Lt"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Callout text here.</a:t>
            </a:r>
          </a:p>
          <a:p>
            <a:pPr lvl="0"/>
            <a:r>
              <a:rPr lang="en-US" dirty="0"/>
              <a:t>Try to keep it to three lines max. </a:t>
            </a:r>
          </a:p>
        </p:txBody>
      </p:sp>
      <p:pic>
        <p:nvPicPr>
          <p:cNvPr id="8" name="Picture 7">
            <a:extLst>
              <a:ext uri="{FF2B5EF4-FFF2-40B4-BE49-F238E27FC236}">
                <a16:creationId xmlns:a16="http://schemas.microsoft.com/office/drawing/2014/main" id="{9142B723-E4EB-C14D-8E9C-D9A306FE0F64}"/>
              </a:ext>
            </a:extLst>
          </p:cNvPr>
          <p:cNvPicPr>
            <a:picLocks noChangeAspect="1"/>
          </p:cNvPicPr>
          <p:nvPr userDrawn="1"/>
        </p:nvPicPr>
        <p:blipFill>
          <a:blip r:embed="rId2"/>
          <a:srcRect/>
          <a:stretch/>
        </p:blipFill>
        <p:spPr>
          <a:xfrm>
            <a:off x="6857998" y="0"/>
            <a:ext cx="2286001" cy="5143500"/>
          </a:xfrm>
          <a:prstGeom prst="rect">
            <a:avLst/>
          </a:prstGeom>
        </p:spPr>
      </p:pic>
      <p:pic>
        <p:nvPicPr>
          <p:cNvPr id="6" name="Picture 5">
            <a:extLst>
              <a:ext uri="{FF2B5EF4-FFF2-40B4-BE49-F238E27FC236}">
                <a16:creationId xmlns:a16="http://schemas.microsoft.com/office/drawing/2014/main" id="{ABF663F9-673E-C84D-8D58-8CB8C778D7B5}"/>
              </a:ext>
            </a:extLst>
          </p:cNvPr>
          <p:cNvPicPr>
            <a:picLocks noChangeAspect="1"/>
          </p:cNvPicPr>
          <p:nvPr userDrawn="1"/>
        </p:nvPicPr>
        <p:blipFill>
          <a:blip r:embed="rId3"/>
          <a:srcRect/>
          <a:stretch/>
        </p:blipFill>
        <p:spPr>
          <a:xfrm>
            <a:off x="230007" y="4508257"/>
            <a:ext cx="1734932" cy="397114"/>
          </a:xfrm>
          <a:prstGeom prst="rect">
            <a:avLst/>
          </a:prstGeom>
        </p:spPr>
      </p:pic>
    </p:spTree>
    <p:extLst>
      <p:ext uri="{BB962C8B-B14F-4D97-AF65-F5344CB8AC3E}">
        <p14:creationId xmlns:p14="http://schemas.microsoft.com/office/powerpoint/2010/main" val="413225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858000" cy="816265"/>
          </a:xfrm>
          <a:prstGeom prst="rect">
            <a:avLst/>
          </a:prstGeom>
        </p:spPr>
        <p:txBody>
          <a:bodyPr lIns="228600" tIns="274320" rIns="0" bIns="0"/>
          <a:lstStyle>
            <a:lvl1pPr>
              <a:lnSpc>
                <a:spcPts val="5600"/>
              </a:lnSpc>
              <a:defRPr sz="5600" b="0" i="0" spc="-200" baseline="0">
                <a:solidFill>
                  <a:srgbClr val="DBF5FF"/>
                </a:solidFill>
                <a:latin typeface="GT America Lt" pitchFamily="2" charset="77"/>
                <a:ea typeface="GT America Lt" pitchFamily="2" charset="77"/>
              </a:defRPr>
            </a:lvl1pPr>
          </a:lstStyle>
          <a:p>
            <a:r>
              <a:rPr lang="en-US" dirty="0"/>
              <a:t>Headline Here</a:t>
            </a:r>
          </a:p>
        </p:txBody>
      </p:sp>
      <p:sp>
        <p:nvSpPr>
          <p:cNvPr id="3" name="Content Placeholder 2"/>
          <p:cNvSpPr>
            <a:spLocks noGrp="1"/>
          </p:cNvSpPr>
          <p:nvPr>
            <p:ph idx="1" hasCustomPrompt="1"/>
          </p:nvPr>
        </p:nvSpPr>
        <p:spPr>
          <a:xfrm>
            <a:off x="0" y="821279"/>
            <a:ext cx="6858000"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DBF5FF"/>
                </a:solidFill>
                <a:latin typeface="GT America Rg" pitchFamily="2" charset="77"/>
                <a:ea typeface="GT America Rg" pitchFamily="2" charset="77"/>
              </a:defRPr>
            </a:lvl1pPr>
          </a:lstStyle>
          <a:p>
            <a:pPr lvl="0"/>
            <a:r>
              <a:rPr lang="en-US" dirty="0"/>
              <a:t>For subtitle, use 24pt. For body copy, use 11pt. For source info, use 8pt.</a:t>
            </a:r>
          </a:p>
        </p:txBody>
      </p:sp>
      <p:pic>
        <p:nvPicPr>
          <p:cNvPr id="6" name="Picture 5">
            <a:extLst>
              <a:ext uri="{FF2B5EF4-FFF2-40B4-BE49-F238E27FC236}">
                <a16:creationId xmlns:a16="http://schemas.microsoft.com/office/drawing/2014/main" id="{B5857C4C-7D0D-814D-99E6-FE0AC2699819}"/>
              </a:ext>
            </a:extLst>
          </p:cNvPr>
          <p:cNvPicPr>
            <a:picLocks noChangeAspect="1"/>
          </p:cNvPicPr>
          <p:nvPr userDrawn="1"/>
        </p:nvPicPr>
        <p:blipFill>
          <a:blip r:embed="rId2"/>
          <a:srcRect/>
          <a:stretch/>
        </p:blipFill>
        <p:spPr>
          <a:xfrm>
            <a:off x="226174" y="4508257"/>
            <a:ext cx="1742599" cy="397114"/>
          </a:xfrm>
          <a:prstGeom prst="rect">
            <a:avLst/>
          </a:prstGeom>
        </p:spPr>
      </p:pic>
    </p:spTree>
    <p:extLst>
      <p:ext uri="{BB962C8B-B14F-4D97-AF65-F5344CB8AC3E}">
        <p14:creationId xmlns:p14="http://schemas.microsoft.com/office/powerpoint/2010/main" val="144139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Dar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2360" y="817882"/>
            <a:ext cx="2743817" cy="696594"/>
          </a:xfrm>
          <a:prstGeom prst="rect">
            <a:avLst/>
          </a:prstGeom>
        </p:spPr>
        <p:txBody>
          <a:bodyPr lIns="0" tIns="457200" rIns="0" bIns="0"/>
          <a:lstStyle>
            <a:lvl1pPr marL="0" indent="0">
              <a:lnSpc>
                <a:spcPts val="2500"/>
              </a:lnSpc>
              <a:spcBef>
                <a:spcPts val="0"/>
              </a:spcBef>
              <a:buNone/>
              <a:defRPr sz="2400" b="0" i="0">
                <a:solidFill>
                  <a:srgbClr val="DBF5FF"/>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0" y="1"/>
            <a:ext cx="6858000" cy="817880"/>
          </a:xfrm>
          <a:prstGeom prst="rect">
            <a:avLst/>
          </a:prstGeom>
        </p:spPr>
        <p:txBody>
          <a:bodyPr lIns="228600" tIns="274320" rIns="0" bIns="0"/>
          <a:lstStyle>
            <a:lvl1pPr>
              <a:lnSpc>
                <a:spcPts val="5600"/>
              </a:lnSpc>
              <a:defRPr sz="5600" b="0" i="0" spc="-200" baseline="0">
                <a:solidFill>
                  <a:srgbClr val="DBF5FF"/>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262360"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DBF5FF"/>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3161203" y="817882"/>
            <a:ext cx="2743817" cy="696594"/>
          </a:xfrm>
          <a:prstGeom prst="rect">
            <a:avLst/>
          </a:prstGeom>
        </p:spPr>
        <p:txBody>
          <a:bodyPr lIns="0" tIns="457200" rIns="0" bIns="0"/>
          <a:lstStyle>
            <a:lvl1pPr marL="0" indent="0">
              <a:lnSpc>
                <a:spcPts val="2500"/>
              </a:lnSpc>
              <a:spcBef>
                <a:spcPts val="0"/>
              </a:spcBef>
              <a:buNone/>
              <a:defRPr sz="2400" b="0" i="0">
                <a:solidFill>
                  <a:srgbClr val="DBF5FF"/>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3161203"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DBF5FF"/>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6060046" y="817882"/>
            <a:ext cx="2743817" cy="696594"/>
          </a:xfrm>
          <a:prstGeom prst="rect">
            <a:avLst/>
          </a:prstGeom>
        </p:spPr>
        <p:txBody>
          <a:bodyPr lIns="0" tIns="457200" rIns="0" bIns="0"/>
          <a:lstStyle>
            <a:lvl1pPr marL="0" indent="0">
              <a:lnSpc>
                <a:spcPts val="2500"/>
              </a:lnSpc>
              <a:spcBef>
                <a:spcPts val="0"/>
              </a:spcBef>
              <a:buNone/>
              <a:defRPr sz="2400" b="0" i="0">
                <a:solidFill>
                  <a:srgbClr val="DBF5FF"/>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6060046"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DBF5FF"/>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pic>
        <p:nvPicPr>
          <p:cNvPr id="10" name="Picture 9">
            <a:extLst>
              <a:ext uri="{FF2B5EF4-FFF2-40B4-BE49-F238E27FC236}">
                <a16:creationId xmlns:a16="http://schemas.microsoft.com/office/drawing/2014/main" id="{D7C69BA8-27F2-B74B-BD80-8EB953D5BDD1}"/>
              </a:ext>
            </a:extLst>
          </p:cNvPr>
          <p:cNvPicPr>
            <a:picLocks noChangeAspect="1"/>
          </p:cNvPicPr>
          <p:nvPr userDrawn="1"/>
        </p:nvPicPr>
        <p:blipFill>
          <a:blip r:embed="rId2"/>
          <a:srcRect/>
          <a:stretch/>
        </p:blipFill>
        <p:spPr>
          <a:xfrm>
            <a:off x="226174" y="4508257"/>
            <a:ext cx="1742599" cy="397114"/>
          </a:xfrm>
          <a:prstGeom prst="rect">
            <a:avLst/>
          </a:prstGeom>
        </p:spPr>
      </p:pic>
    </p:spTree>
    <p:extLst>
      <p:ext uri="{BB962C8B-B14F-4D97-AF65-F5344CB8AC3E}">
        <p14:creationId xmlns:p14="http://schemas.microsoft.com/office/powerpoint/2010/main" val="57928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0" y="-2038"/>
            <a:ext cx="3429000" cy="5147577"/>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3429000" y="0"/>
            <a:ext cx="5715000" cy="51435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039"/>
            <a:ext cx="2970564" cy="513027"/>
          </a:xfrm>
          <a:prstGeom prst="rect">
            <a:avLst/>
          </a:prstGeom>
        </p:spPr>
        <p:txBody>
          <a:bodyPr lIns="228600" tIns="274320" rIns="0" bIns="0" anchor="t" anchorCtr="0"/>
          <a:lstStyle>
            <a:lvl1pPr algn="l">
              <a:lnSpc>
                <a:spcPts val="2400"/>
              </a:lnSpc>
              <a:defRPr sz="2400" b="0" i="0" spc="0" baseline="0">
                <a:solidFill>
                  <a:srgbClr val="DBF5FF"/>
                </a:solidFill>
                <a:latin typeface="GT America Lt" pitchFamily="2" charset="77"/>
                <a:ea typeface="GT America Lt" pitchFamily="2" charset="77"/>
              </a:defRPr>
            </a:lvl1pPr>
          </a:lstStyle>
          <a:p>
            <a:r>
              <a:rPr lang="en-US" dirty="0"/>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510988"/>
            <a:ext cx="2970564" cy="3805688"/>
          </a:xfrm>
          <a:prstGeom prst="rect">
            <a:avLst/>
          </a:prstGeom>
        </p:spPr>
        <p:txBody>
          <a:bodyPr lIns="228600" tIns="457200" rIns="0" bIns="0"/>
          <a:lstStyle>
            <a:lvl1pPr marL="0" indent="0" algn="l">
              <a:lnSpc>
                <a:spcPct val="100000"/>
              </a:lnSpc>
              <a:spcBef>
                <a:spcPts val="0"/>
              </a:spcBef>
              <a:buNone/>
              <a:defRPr sz="1100" b="0" i="0">
                <a:solidFill>
                  <a:srgbClr val="DBF5FF"/>
                </a:solidFill>
                <a:latin typeface="GT America Rg" pitchFamily="2" charset="77"/>
                <a:ea typeface="GT America Rg"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Body copy here in 11pt.</a:t>
            </a:r>
          </a:p>
        </p:txBody>
      </p:sp>
      <p:pic>
        <p:nvPicPr>
          <p:cNvPr id="9" name="Picture 8">
            <a:extLst>
              <a:ext uri="{FF2B5EF4-FFF2-40B4-BE49-F238E27FC236}">
                <a16:creationId xmlns:a16="http://schemas.microsoft.com/office/drawing/2014/main" id="{CE1FF5FA-4287-6441-B931-BC09ADFBDA6E}"/>
              </a:ext>
            </a:extLst>
          </p:cNvPr>
          <p:cNvPicPr>
            <a:picLocks noChangeAspect="1"/>
          </p:cNvPicPr>
          <p:nvPr userDrawn="1"/>
        </p:nvPicPr>
        <p:blipFill>
          <a:blip r:embed="rId2"/>
          <a:srcRect/>
          <a:stretch/>
        </p:blipFill>
        <p:spPr>
          <a:xfrm>
            <a:off x="226174" y="4508257"/>
            <a:ext cx="1742599" cy="397114"/>
          </a:xfrm>
          <a:prstGeom prst="rect">
            <a:avLst/>
          </a:prstGeom>
        </p:spPr>
      </p:pic>
    </p:spTree>
    <p:extLst>
      <p:ext uri="{BB962C8B-B14F-4D97-AF65-F5344CB8AC3E}">
        <p14:creationId xmlns:p14="http://schemas.microsoft.com/office/powerpoint/2010/main" val="36566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Quote-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5715000" y="-2038"/>
            <a:ext cx="3429000" cy="5147577"/>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0" y="0"/>
            <a:ext cx="5024673" cy="816265"/>
          </a:xfrm>
          <a:prstGeom prst="rect">
            <a:avLst/>
          </a:prstGeom>
        </p:spPr>
        <p:txBody>
          <a:bodyPr lIns="228600" tIns="274320" rIns="0" bIns="0"/>
          <a:lstStyle>
            <a:lvl1pPr>
              <a:lnSpc>
                <a:spcPts val="5600"/>
              </a:lnSpc>
              <a:defRPr sz="5600" b="0" i="0" spc="-200" baseline="0">
                <a:solidFill>
                  <a:srgbClr val="001F5C"/>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0" y="821279"/>
            <a:ext cx="5024673"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1F5C"/>
                </a:solidFill>
                <a:latin typeface="GT America Rg" pitchFamily="2" charset="77"/>
                <a:ea typeface="GT America Rg" pitchFamily="2" charset="77"/>
              </a:defRPr>
            </a:lvl1pPr>
          </a:lstStyle>
          <a:p>
            <a:pPr lvl="0"/>
            <a:r>
              <a:rPr lang="en-US" dirty="0"/>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5715000" y="0"/>
            <a:ext cx="2971800" cy="5143500"/>
          </a:xfrm>
          <a:prstGeom prst="rect">
            <a:avLst/>
          </a:prstGeom>
        </p:spPr>
        <p:txBody>
          <a:bodyPr lIns="365760" tIns="0" rIns="0" bIns="0" anchor="ctr" anchorCtr="0"/>
          <a:lstStyle>
            <a:lvl1pPr marL="0" indent="0">
              <a:lnSpc>
                <a:spcPts val="4200"/>
              </a:lnSpc>
              <a:spcBef>
                <a:spcPts val="0"/>
              </a:spcBef>
              <a:buNone/>
              <a:defRPr sz="4000" b="0" i="0">
                <a:solidFill>
                  <a:srgbClr val="81EEF3"/>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pic>
        <p:nvPicPr>
          <p:cNvPr id="7" name="Picture 6">
            <a:extLst>
              <a:ext uri="{FF2B5EF4-FFF2-40B4-BE49-F238E27FC236}">
                <a16:creationId xmlns:a16="http://schemas.microsoft.com/office/drawing/2014/main" id="{02D1189F-1097-CA47-8A60-0028681FC823}"/>
              </a:ext>
            </a:extLst>
          </p:cNvPr>
          <p:cNvPicPr>
            <a:picLocks noChangeAspect="1"/>
          </p:cNvPicPr>
          <p:nvPr userDrawn="1"/>
        </p:nvPicPr>
        <p:blipFill>
          <a:blip r:embed="rId2"/>
          <a:srcRect/>
          <a:stretch/>
        </p:blipFill>
        <p:spPr>
          <a:xfrm>
            <a:off x="227480" y="4508257"/>
            <a:ext cx="1739986" cy="397114"/>
          </a:xfrm>
          <a:prstGeom prst="rect">
            <a:avLst/>
          </a:prstGeom>
        </p:spPr>
      </p:pic>
    </p:spTree>
    <p:extLst>
      <p:ext uri="{BB962C8B-B14F-4D97-AF65-F5344CB8AC3E}">
        <p14:creationId xmlns:p14="http://schemas.microsoft.com/office/powerpoint/2010/main" val="262093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out-Dark">
    <p:spTree>
      <p:nvGrpSpPr>
        <p:cNvPr id="1" name=""/>
        <p:cNvGrpSpPr/>
        <p:nvPr/>
      </p:nvGrpSpPr>
      <p:grpSpPr>
        <a:xfrm>
          <a:off x="0" y="0"/>
          <a:ext cx="0" cy="0"/>
          <a:chOff x="0" y="0"/>
          <a:chExt cx="0" cy="0"/>
        </a:xfrm>
      </p:grpSpPr>
      <p:pic>
        <p:nvPicPr>
          <p:cNvPr id="9" name="Picture 8" descr="Shape&#10;&#10;Description automatically generated with low confidence">
            <a:extLst>
              <a:ext uri="{FF2B5EF4-FFF2-40B4-BE49-F238E27FC236}">
                <a16:creationId xmlns:a16="http://schemas.microsoft.com/office/drawing/2014/main" id="{6B019877-13B3-F34E-99FF-9586EB0E143F}"/>
              </a:ext>
            </a:extLst>
          </p:cNvPr>
          <p:cNvPicPr>
            <a:picLocks noChangeAspect="1"/>
          </p:cNvPicPr>
          <p:nvPr userDrawn="1"/>
        </p:nvPicPr>
        <p:blipFill rotWithShape="1">
          <a:blip r:embed="rId2"/>
          <a:srcRect l="75000"/>
          <a:stretch/>
        </p:blipFill>
        <p:spPr>
          <a:xfrm>
            <a:off x="6858000" y="0"/>
            <a:ext cx="2286000" cy="5143500"/>
          </a:xfrm>
          <a:prstGeom prst="rect">
            <a:avLst/>
          </a:prstGeom>
        </p:spPr>
      </p:pic>
      <p:sp>
        <p:nvSpPr>
          <p:cNvPr id="4" name="Text Placeholder 3"/>
          <p:cNvSpPr>
            <a:spLocks noGrp="1"/>
          </p:cNvSpPr>
          <p:nvPr>
            <p:ph type="body" sz="half" idx="2" hasCustomPrompt="1"/>
          </p:nvPr>
        </p:nvSpPr>
        <p:spPr>
          <a:xfrm>
            <a:off x="0" y="0"/>
            <a:ext cx="5939073" cy="4508626"/>
          </a:xfrm>
          <a:prstGeom prst="rect">
            <a:avLst/>
          </a:prstGeom>
        </p:spPr>
        <p:txBody>
          <a:bodyPr lIns="228600" tIns="9144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Callout text here.</a:t>
            </a:r>
          </a:p>
          <a:p>
            <a:pPr lvl="0"/>
            <a:r>
              <a:rPr lang="en-US" dirty="0"/>
              <a:t>Try to keep it to three lines max. </a:t>
            </a:r>
          </a:p>
        </p:txBody>
      </p:sp>
      <p:pic>
        <p:nvPicPr>
          <p:cNvPr id="6" name="Picture 5">
            <a:extLst>
              <a:ext uri="{FF2B5EF4-FFF2-40B4-BE49-F238E27FC236}">
                <a16:creationId xmlns:a16="http://schemas.microsoft.com/office/drawing/2014/main" id="{65761CA0-0AE2-D34E-BDBB-9BD2E609439F}"/>
              </a:ext>
            </a:extLst>
          </p:cNvPr>
          <p:cNvPicPr>
            <a:picLocks noChangeAspect="1"/>
          </p:cNvPicPr>
          <p:nvPr userDrawn="1"/>
        </p:nvPicPr>
        <p:blipFill>
          <a:blip r:embed="rId3"/>
          <a:srcRect/>
          <a:stretch/>
        </p:blipFill>
        <p:spPr>
          <a:xfrm>
            <a:off x="226174" y="4508257"/>
            <a:ext cx="1742599" cy="397114"/>
          </a:xfrm>
          <a:prstGeom prst="rect">
            <a:avLst/>
          </a:prstGeom>
        </p:spPr>
      </p:pic>
    </p:spTree>
    <p:extLst>
      <p:ext uri="{BB962C8B-B14F-4D97-AF65-F5344CB8AC3E}">
        <p14:creationId xmlns:p14="http://schemas.microsoft.com/office/powerpoint/2010/main" val="100804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E1C2BC4A-05CA-914E-9030-4B9ACAF83C3D}"/>
              </a:ext>
            </a:extLst>
          </p:cNvPr>
          <p:cNvPicPr>
            <a:picLocks noChangeAspect="1"/>
          </p:cNvPicPr>
          <p:nvPr userDrawn="1"/>
        </p:nvPicPr>
        <p:blipFill>
          <a:blip r:embed="rId2"/>
          <a:stretch>
            <a:fillRect/>
          </a:stretch>
        </p:blipFill>
        <p:spPr>
          <a:xfrm>
            <a:off x="0" y="3429000"/>
            <a:ext cx="9144000" cy="1714500"/>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41C895F-F83D-1649-9AB6-E33E1C8FD901}"/>
              </a:ext>
            </a:extLst>
          </p:cNvPr>
          <p:cNvPicPr>
            <a:picLocks noChangeAspect="1"/>
          </p:cNvPicPr>
          <p:nvPr userDrawn="1"/>
        </p:nvPicPr>
        <p:blipFill>
          <a:blip r:embed="rId3"/>
          <a:stretch>
            <a:fillRect/>
          </a:stretch>
        </p:blipFill>
        <p:spPr>
          <a:xfrm>
            <a:off x="1362213" y="989013"/>
            <a:ext cx="6410430" cy="1463040"/>
          </a:xfrm>
          <a:prstGeom prst="rect">
            <a:avLst/>
          </a:prstGeom>
        </p:spPr>
      </p:pic>
    </p:spTree>
    <p:extLst>
      <p:ext uri="{BB962C8B-B14F-4D97-AF65-F5344CB8AC3E}">
        <p14:creationId xmlns:p14="http://schemas.microsoft.com/office/powerpoint/2010/main" val="235087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290160"/>
            <a:ext cx="7999141" cy="1379481"/>
          </a:xfrm>
          <a:prstGeom prst="rect">
            <a:avLst/>
          </a:prstGeom>
        </p:spPr>
        <p:txBody>
          <a:bodyPr lIns="228600" tIns="0" rIns="0" bIns="0" anchor="b"/>
          <a:lstStyle>
            <a:lvl1pPr algn="l">
              <a:lnSpc>
                <a:spcPts val="5600"/>
              </a:lnSpc>
              <a:defRPr sz="5600" b="0" i="0" spc="-200" baseline="0">
                <a:solidFill>
                  <a:srgbClr val="004F91"/>
                </a:solidFill>
                <a:latin typeface="GT America Lt" pitchFamily="2" charset="77"/>
                <a:ea typeface="GT America Lt" pitchFamily="2" charset="77"/>
              </a:defRPr>
            </a:lvl1pPr>
          </a:lstStyle>
          <a:p>
            <a:r>
              <a:rPr lang="en-US" dirty="0"/>
              <a:t>Presentation Title</a:t>
            </a:r>
          </a:p>
        </p:txBody>
      </p:sp>
      <p:sp>
        <p:nvSpPr>
          <p:cNvPr id="3" name="Subtitle 2"/>
          <p:cNvSpPr>
            <a:spLocks noGrp="1"/>
          </p:cNvSpPr>
          <p:nvPr>
            <p:ph type="subTitle" idx="1" hasCustomPrompt="1"/>
          </p:nvPr>
        </p:nvSpPr>
        <p:spPr>
          <a:xfrm>
            <a:off x="-1" y="2702122"/>
            <a:ext cx="7999141" cy="315992"/>
          </a:xfrm>
          <a:prstGeom prst="rect">
            <a:avLst/>
          </a:prstGeom>
        </p:spPr>
        <p:txBody>
          <a:bodyPr lIns="228600" tIns="0" rIns="0" bIns="0"/>
          <a:lstStyle>
            <a:lvl1pPr marL="0" indent="0" algn="l">
              <a:buNone/>
              <a:defRPr sz="2400" b="0" i="0">
                <a:solidFill>
                  <a:srgbClr val="004F91"/>
                </a:solidFill>
                <a:latin typeface="GT America Lt" pitchFamily="2" charset="77"/>
                <a:ea typeface="GT America L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a:t>
            </a:r>
          </a:p>
        </p:txBody>
      </p:sp>
      <p:pic>
        <p:nvPicPr>
          <p:cNvPr id="5" name="Picture 4" descr="Text&#10;&#10;Description automatically generated with medium confidence">
            <a:extLst>
              <a:ext uri="{FF2B5EF4-FFF2-40B4-BE49-F238E27FC236}">
                <a16:creationId xmlns:a16="http://schemas.microsoft.com/office/drawing/2014/main" id="{05BD810E-B0CB-CD4F-ADE5-28D803C070CD}"/>
              </a:ext>
            </a:extLst>
          </p:cNvPr>
          <p:cNvPicPr>
            <a:picLocks noChangeAspect="1"/>
          </p:cNvPicPr>
          <p:nvPr userDrawn="1"/>
        </p:nvPicPr>
        <p:blipFill>
          <a:blip r:embed="rId2"/>
          <a:stretch>
            <a:fillRect/>
          </a:stretch>
        </p:blipFill>
        <p:spPr>
          <a:xfrm>
            <a:off x="272834" y="258131"/>
            <a:ext cx="3049305" cy="695937"/>
          </a:xfrm>
          <a:prstGeom prst="rect">
            <a:avLst/>
          </a:prstGeom>
        </p:spPr>
      </p:pic>
      <p:pic>
        <p:nvPicPr>
          <p:cNvPr id="10" name="Picture 9" descr="Background pattern&#10;&#10;Description automatically generated">
            <a:extLst>
              <a:ext uri="{FF2B5EF4-FFF2-40B4-BE49-F238E27FC236}">
                <a16:creationId xmlns:a16="http://schemas.microsoft.com/office/drawing/2014/main" id="{E1C2BC4A-05CA-914E-9030-4B9ACAF83C3D}"/>
              </a:ext>
            </a:extLst>
          </p:cNvPr>
          <p:cNvPicPr>
            <a:picLocks noChangeAspect="1"/>
          </p:cNvPicPr>
          <p:nvPr userDrawn="1"/>
        </p:nvPicPr>
        <p:blipFill>
          <a:blip r:embed="rId3"/>
          <a:stretch>
            <a:fillRect/>
          </a:stretch>
        </p:blipFill>
        <p:spPr>
          <a:xfrm>
            <a:off x="0" y="3429000"/>
            <a:ext cx="9144000" cy="1714500"/>
          </a:xfrm>
          <a:prstGeom prst="rect">
            <a:avLst/>
          </a:prstGeom>
        </p:spPr>
      </p:pic>
    </p:spTree>
    <p:extLst>
      <p:ext uri="{BB962C8B-B14F-4D97-AF65-F5344CB8AC3E}">
        <p14:creationId xmlns:p14="http://schemas.microsoft.com/office/powerpoint/2010/main" val="31985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F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821540"/>
      </p:ext>
    </p:extLst>
  </p:cSld>
  <p:clrMap bg1="lt1" tx1="dk1" bg2="lt2" tx2="dk2" accent1="accent1" accent2="accent2" accent3="accent3" accent4="accent4" accent5="accent5" accent6="accent6" hlink="hlink" folHlink="folHlink"/>
  <p:sldLayoutIdLst>
    <p:sldLayoutId id="2147483687" r:id="rId1"/>
    <p:sldLayoutId id="2147483674" r:id="rId2"/>
    <p:sldLayoutId id="2147483675" r:id="rId3"/>
    <p:sldLayoutId id="2147483676" r:id="rId4"/>
    <p:sldLayoutId id="2147483677" r:id="rId5"/>
    <p:sldLayoutId id="2147483678" r:id="rId6"/>
    <p:sldLayoutId id="2147483679"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1197"/>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62" r:id="rId3"/>
    <p:sldLayoutId id="2147483664" r:id="rId4"/>
    <p:sldLayoutId id="2147483665" r:id="rId5"/>
    <p:sldLayoutId id="2147483672" r:id="rId6"/>
    <p:sldLayoutId id="2147483668"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98240"/>
      </p:ext>
    </p:extLst>
  </p:cSld>
  <p:clrMap bg1="lt1" tx1="dk1" bg2="lt2" tx2="dk2" accent1="accent1" accent2="accent2" accent3="accent3" accent4="accent4" accent5="accent5" accent6="accent6" hlink="hlink" folHlink="folHlink"/>
  <p:sldLayoutIdLst>
    <p:sldLayoutId id="2147483688" r:id="rId1"/>
    <p:sldLayoutId id="2147483681" r:id="rId2"/>
    <p:sldLayoutId id="2147483682" r:id="rId3"/>
    <p:sldLayoutId id="2147483683" r:id="rId4"/>
    <p:sldLayoutId id="2147483684" r:id="rId5"/>
    <p:sldLayoutId id="2147483685" r:id="rId6"/>
    <p:sldLayoutId id="2147483686"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hyperlink" Target="mailto:csheaks@uschamber.com"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hyperlink" Target="https://www.irs.gov/pub/irs-drop/n-23-43.pdf" TargetMode="Externa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AAC2-ECF7-48C8-BB5A-39158A6D5157}"/>
              </a:ext>
            </a:extLst>
          </p:cNvPr>
          <p:cNvSpPr>
            <a:spLocks noGrp="1"/>
          </p:cNvSpPr>
          <p:nvPr>
            <p:ph type="ctrTitle"/>
          </p:nvPr>
        </p:nvSpPr>
        <p:spPr>
          <a:xfrm>
            <a:off x="0" y="1742992"/>
            <a:ext cx="8410470" cy="997557"/>
          </a:xfrm>
        </p:spPr>
        <p:txBody>
          <a:bodyPr/>
          <a:lstStyle/>
          <a:p>
            <a:r>
              <a:rPr lang="en-US" sz="4000" dirty="0"/>
              <a:t>SECURE 2.0 Implementation Roadmap</a:t>
            </a:r>
          </a:p>
        </p:txBody>
      </p:sp>
      <p:sp>
        <p:nvSpPr>
          <p:cNvPr id="3" name="Subtitle 2">
            <a:extLst>
              <a:ext uri="{FF2B5EF4-FFF2-40B4-BE49-F238E27FC236}">
                <a16:creationId xmlns:a16="http://schemas.microsoft.com/office/drawing/2014/main" id="{58EFC56E-9D39-4F6A-BBC3-20A6F4A15DE3}"/>
              </a:ext>
            </a:extLst>
          </p:cNvPr>
          <p:cNvSpPr>
            <a:spLocks noGrp="1"/>
          </p:cNvSpPr>
          <p:nvPr>
            <p:ph type="subTitle" idx="1"/>
          </p:nvPr>
        </p:nvSpPr>
        <p:spPr>
          <a:xfrm>
            <a:off x="-1" y="3142363"/>
            <a:ext cx="7999141" cy="522514"/>
          </a:xfrm>
        </p:spPr>
        <p:txBody>
          <a:bodyPr/>
          <a:lstStyle/>
          <a:p>
            <a:r>
              <a:rPr lang="en-US" dirty="0"/>
              <a:t>January 10, 2023</a:t>
            </a:r>
          </a:p>
          <a:p>
            <a:r>
              <a:rPr lang="en-US" dirty="0"/>
              <a:t>(Updated June 22, 2023)</a:t>
            </a:r>
          </a:p>
        </p:txBody>
      </p:sp>
    </p:spTree>
    <p:extLst>
      <p:ext uri="{BB962C8B-B14F-4D97-AF65-F5344CB8AC3E}">
        <p14:creationId xmlns:p14="http://schemas.microsoft.com/office/powerpoint/2010/main" val="334135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p:txBody>
          <a:bodyPr/>
          <a:lstStyle/>
          <a:p>
            <a:r>
              <a:rPr lang="en-US" sz="4400" dirty="0"/>
              <a:t>2024</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1" y="572652"/>
            <a:ext cx="7616651" cy="2963321"/>
          </a:xfrm>
        </p:spPr>
        <p:txBody>
          <a:bodyPr/>
          <a:lstStyle/>
          <a:p>
            <a:pPr marL="0" marR="0" indent="0">
              <a:lnSpc>
                <a:spcPct val="107000"/>
              </a:lnSpc>
              <a:spcBef>
                <a:spcPts val="0"/>
              </a:spcBef>
              <a:spcAft>
                <a:spcPts val="800"/>
              </a:spcAft>
              <a:buNone/>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Section 316: Amendment to Increase Benefit Accruals Under Plan for Previous Plan Year Allowed until Employer Tax Return Due Date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318: Performance Benchmarks for Asset Allocation Funds (at least two years after enactment)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325: Roth Plan Distribution Rules.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Section 332: Employers Allowed to Replace SIMPLE Retirement Accounts with Safe Harbor 401(k) Plans During a 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336: Report to Congress on Section 402(f) Notices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350: Safe Harbor for Correction of Employee Elective Deferral Failures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342: Information Needed for Financial Options Risk Mitigation (or later)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Section 343: Defined Benefit Annual Funding Notice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603: Elective Deferrals Generally Limited to Regular Contribution Limit</a:t>
            </a:r>
          </a:p>
        </p:txBody>
      </p:sp>
    </p:spTree>
    <p:extLst>
      <p:ext uri="{BB962C8B-B14F-4D97-AF65-F5344CB8AC3E}">
        <p14:creationId xmlns:p14="http://schemas.microsoft.com/office/powerpoint/2010/main" val="24923684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p:txBody>
          <a:bodyPr/>
          <a:lstStyle/>
          <a:p>
            <a:r>
              <a:rPr lang="en-US" sz="5200" dirty="0"/>
              <a:t>Defined Benefit Plans</a:t>
            </a:r>
          </a:p>
        </p:txBody>
      </p:sp>
    </p:spTree>
    <p:extLst>
      <p:ext uri="{BB962C8B-B14F-4D97-AF65-F5344CB8AC3E}">
        <p14:creationId xmlns:p14="http://schemas.microsoft.com/office/powerpoint/2010/main" val="15908338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335: Corrections of Mortality Tables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Clarifies that plans filing under a Group of Plans need only to submit an audit opinion if they have 100 participants or more.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Date of enactment.</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 implementing.</a:t>
            </a:r>
          </a:p>
        </p:txBody>
      </p:sp>
    </p:spTree>
    <p:extLst>
      <p:ext uri="{BB962C8B-B14F-4D97-AF65-F5344CB8AC3E}">
        <p14:creationId xmlns:p14="http://schemas.microsoft.com/office/powerpoint/2010/main" val="11206278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342: Information Needed for Financial Options Risk Mitigation</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Amends ERISA by adding a new Section 113: Notice and Disclosure Requirements with Respect to Lump Sums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A plan administrator that amends a plan to provide a lump sum window must furnish a notice:</a:t>
            </a:r>
          </a:p>
          <a:p>
            <a:pPr lvl="1"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To each participant or beneficiary no later than 90 days before the participant may make the election; and</a:t>
            </a:r>
          </a:p>
          <a:p>
            <a:pPr lvl="1"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To the Secretary and PBGC no later than 30 days before the participant may make the election.</a:t>
            </a:r>
          </a:p>
        </p:txBody>
      </p:sp>
    </p:spTree>
    <p:extLst>
      <p:ext uri="{BB962C8B-B14F-4D97-AF65-F5344CB8AC3E}">
        <p14:creationId xmlns:p14="http://schemas.microsoft.com/office/powerpoint/2010/main" val="40198293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342: Information Needed for Financial Options Risk Mitigation</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1" y="180871"/>
            <a:ext cx="8591341" cy="3394180"/>
          </a:xfrm>
        </p:spPr>
        <p:txBody>
          <a:bodyPr/>
          <a:lstStyle/>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Participant and beneficiary notice must include:</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Available benefit options, including the estimated monthly benefit at normal retirement age, whether there is a subsidized early retirement or QJSA, the monthly benefit amount if payment begins immediately and the lump sum amount;</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An explanation of how the lump sum was calculated including the interest rate, mortality assumptions, and whether any additional plan benefits were included, such as early retirement subsidies;</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The relative value of the lump sum option for a terminated vested participant compared to the value of an SLA and a QJSA;</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 statement that a commercial annuity comparable to the plan annuity may cost more than the amount of the lump sum and it may be advisable to consult an adviser;</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The potential ramifications of accepting the lump sum, including longevity risks, loss of PBGC protection, loss of protection from creditors, loss of spousal protection and loss of other ERISA protections; </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General tax rules related to accepting a lump sum, including rollover options and early distribution penalties and a disclaimer that this is not tax, legal or accounting advice with a suggestion that an adviser should be consulted; </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How to accept or reject the offer and the deadline;</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Contact Information for the point of contact at the plan administrator.</a:t>
            </a:r>
          </a:p>
        </p:txBody>
      </p:sp>
    </p:spTree>
    <p:extLst>
      <p:ext uri="{BB962C8B-B14F-4D97-AF65-F5344CB8AC3E}">
        <p14:creationId xmlns:p14="http://schemas.microsoft.com/office/powerpoint/2010/main" val="41115652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342: Information Needed for Financial Options Risk Mitigation</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301451"/>
            <a:ext cx="8324850" cy="3273599"/>
          </a:xfrm>
        </p:spPr>
        <p:txBody>
          <a:bodyPr/>
          <a:lstStyle/>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Notice to the Secretary and PBGC must include the following:</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The total number of participants and beneficiaries eligible for the lump sum option;</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The length of the lump sum window offered;</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An explanation of how the lump sum was calculated, including the interest rate, mortality assumptions, and whether any additional plan benefits were included, such as early retirement subsidies; and</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 sample of the participant notice.</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plan sponsor must submit a post-offer report to the Secretary and PBGC no later than 90 days after the close of the window with the number of people who accepted the lump sum and such other information the Secretary requires.</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notice to the Secretary and PBGC and post-offer report must be made publicly available.</a:t>
            </a:r>
          </a:p>
        </p:txBody>
      </p:sp>
    </p:spTree>
    <p:extLst>
      <p:ext uri="{BB962C8B-B14F-4D97-AF65-F5344CB8AC3E}">
        <p14:creationId xmlns:p14="http://schemas.microsoft.com/office/powerpoint/2010/main" val="15596459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342: Information Needed for Financial Options Risk Mitigation</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304800" y="139457"/>
            <a:ext cx="8534400" cy="2963321"/>
          </a:xfrm>
        </p:spPr>
        <p:txBody>
          <a:bodyPr/>
          <a:lstStyle/>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Enforcement</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The ERISA Section 502(c)(1) $110 penalty applies to the participant/beneficiary notice.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ERISA Section 502(a)(4) is amended to allow the Secretary, a participant or a beneficiary to bring 	“other appropriate relief” under the new Section 113.</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The effective date as specified in regulation, but not earlier than the issuance of a final rule and not later than one year after issuance of the final rule.</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171450" marR="0" indent="-171450">
              <a:lnSpc>
                <a:spcPct val="106000"/>
              </a:lnSpc>
              <a:spcBef>
                <a:spcPts val="0"/>
              </a:spcBef>
              <a:spcAft>
                <a:spcPts val="800"/>
              </a:spcAft>
              <a:buFont typeface="Arial" panose="020B0604020202020204" pitchFamily="34" charset="0"/>
              <a:buChar char="•"/>
            </a:pPr>
            <a:r>
              <a:rPr lang="en-US" sz="12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The effective date is as specified in regulation, but not earlier than the issuance of a final rule and not later than one year after issuance of the final rule. Plan sponsors have and are planning to amend their plans to provide for lump sum windows for a variety of reason, including PBGC premiums. As such, in determining an effective date, any lump sum window option that was adopted before a regulation is final should not be subject to these rules even if the program goes through the effective date of a final regulation.</a:t>
            </a:r>
            <a:endParaRPr lang="en-US" sz="12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6000"/>
              </a:lnSpc>
              <a:spcBef>
                <a:spcPts val="0"/>
              </a:spcBef>
              <a:spcAft>
                <a:spcPts val="800"/>
              </a:spcAft>
              <a:buFont typeface="Arial" panose="020B0604020202020204" pitchFamily="34" charset="0"/>
              <a:buChar char="•"/>
            </a:pPr>
            <a:r>
              <a:rPr lang="en-US" sz="12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	In addition to the model notice, the DOL should provide a fiduciary safe harbor for anyone using the model notice that protects the fiduciary from any breach of fiduciary duty claim based on the notice.</a:t>
            </a:r>
            <a:r>
              <a:rPr lang="en-US" sz="1200" dirty="0">
                <a:solidFill>
                  <a:srgbClr val="001F5C"/>
                </a:solidFill>
                <a:effectLst/>
                <a:latin typeface="GT America Lt" panose="00000400000000000000" pitchFamily="50" charset="0"/>
                <a:ea typeface="Times New Roman" panose="02020603050405020304" pitchFamily="18" charset="0"/>
                <a:cs typeface="Times New Roman" panose="02020603050405020304" pitchFamily="18" charset="0"/>
              </a:rPr>
              <a:t> Furthermore, the plan sponsor should be able to deliver the participant and beneficiary notice as provided in 29 C.F.R. Sections 2520.104b-1 and -31. </a:t>
            </a:r>
            <a:endParaRPr lang="en-US" sz="12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6000"/>
              </a:lnSpc>
              <a:spcBef>
                <a:spcPts val="0"/>
              </a:spcBef>
              <a:spcAft>
                <a:spcPts val="800"/>
              </a:spcAft>
              <a:buFont typeface="Arial" panose="020B0604020202020204" pitchFamily="34" charset="0"/>
              <a:buChar char="•"/>
            </a:pPr>
            <a:r>
              <a:rPr lang="en-US" sz="1200" dirty="0">
                <a:solidFill>
                  <a:srgbClr val="001F5C"/>
                </a:solidFill>
                <a:effectLst/>
                <a:latin typeface="GT America Lt" panose="00000400000000000000" pitchFamily="50" charset="0"/>
                <a:ea typeface="Times New Roman" panose="02020603050405020304" pitchFamily="18" charset="0"/>
                <a:cs typeface="Times New Roman" panose="02020603050405020304" pitchFamily="18" charset="0"/>
              </a:rPr>
              <a:t>	Finally, </a:t>
            </a:r>
            <a:r>
              <a:rPr lang="en-US" sz="12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no other information other than the number of people who accepted the lump sum needs to be included in the post-offer report</a:t>
            </a:r>
            <a:r>
              <a:rPr lang="en-US" sz="1200" kern="1200" dirty="0">
                <a:solidFill>
                  <a:srgbClr val="000000"/>
                </a:solidFill>
                <a:effectLst/>
                <a:latin typeface="GT America Lt" panose="00000400000000000000" pitchFamily="50"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defTabSz="0">
              <a:lnSpc>
                <a:spcPct val="107000"/>
              </a:lnSpc>
              <a:spcBef>
                <a:spcPts val="0"/>
              </a:spcBef>
              <a:spcAft>
                <a:spcPts val="800"/>
              </a:spcAft>
              <a:buNone/>
            </a:pPr>
            <a:endPar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1458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343: Defined Benefit Annual Funding Notice</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41161"/>
            <a:ext cx="8324850" cy="3062584"/>
          </a:xfrm>
        </p:spPr>
        <p:txBody>
          <a:bodyPr/>
          <a:lstStyle/>
          <a:p>
            <a:pPr marL="0" marR="0"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Changes to the defined benefit annual funding notice include:</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Changing from a statement whether the plan’s funding target attainment percentage is at least 100 percent to the percentage of plan 	liabilities funded;</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Requiring the value of plan assets and liabilities for the plan year and the prior two;</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Including the percentage of plan liabilities funded for the plan year and the prior two;</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Requiring information on participants for the plan year and the prior two;</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Requiring disclosure of the average return on plan assets for the year;</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Including a statement for the plan year and the prior two the that the funded status is at least 100 percent, and, if not, the actual 	percent and the actual assets and liabilities for that determination.</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A statement that if plan assets are sufficient to pay vested benefits that are not guaranteed by the PBGC, participants and beneficiaries 	may receive benefits in excess of the guaranteed amount, and, such determination generally uses assumptions that result in a plan 	having a lower funded status as compered to the plan’s funded status in this notice.</a:t>
            </a:r>
          </a:p>
          <a:p>
            <a:pPr marL="0" marR="0"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 beginning after December 31, 2023.</a:t>
            </a:r>
          </a:p>
          <a:p>
            <a:pPr marL="0" marR="0"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a:t>
            </a:r>
          </a:p>
        </p:txBody>
      </p:sp>
    </p:spTree>
    <p:extLst>
      <p:ext uri="{BB962C8B-B14F-4D97-AF65-F5344CB8AC3E}">
        <p14:creationId xmlns:p14="http://schemas.microsoft.com/office/powerpoint/2010/main" val="23764176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338: Cash Balance</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331596"/>
            <a:ext cx="8324850" cy="3243455"/>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For plans with a variable interest credit rate, the interest crediting rate which is treated as in effect and as the projected interest crediting rate is a reasonable projection of such variable interest crediting rate, but not to exceed 6 percent.</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beginning after the date of enactment.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a:t>
            </a:r>
          </a:p>
        </p:txBody>
      </p:sp>
    </p:spTree>
    <p:extLst>
      <p:ext uri="{BB962C8B-B14F-4D97-AF65-F5344CB8AC3E}">
        <p14:creationId xmlns:p14="http://schemas.microsoft.com/office/powerpoint/2010/main" val="15242085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606: Enhancing Retiree Health Benefits in Pension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341645"/>
            <a:ext cx="8324850" cy="3233406"/>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Extends the sunset for the ability to use assets from an overfunded pension plan to pay retiree health and life insurance benefits rules sunset from the end of 2025 to the end of 2032.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Permits transfers to pay retiree health and life insurance benefits if the transfer is no more than 1.75 percent of plan assets and the plan is at least 110 percent funded.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Transfers after the date of enactment.</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6203336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349: Termination of Variable Rate Premium Indexing</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60036"/>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Removes the “applicable dollar amount” language for determining the premium fund target for purposes of unfunded vested benefits and replaces it with a flat $52 for each $1,000 of unfunded vested benefits.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Date of enactment.</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Transition issues.</a:t>
            </a:r>
          </a:p>
        </p:txBody>
      </p:sp>
    </p:spTree>
    <p:extLst>
      <p:ext uri="{BB962C8B-B14F-4D97-AF65-F5344CB8AC3E}">
        <p14:creationId xmlns:p14="http://schemas.microsoft.com/office/powerpoint/2010/main" val="141064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p:txBody>
          <a:bodyPr/>
          <a:lstStyle/>
          <a:p>
            <a:r>
              <a:rPr lang="en-US" sz="4400" dirty="0"/>
              <a:t>2025</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542507"/>
            <a:ext cx="7150100" cy="2963321"/>
          </a:xfrm>
        </p:spPr>
        <p:txBody>
          <a:bodyPr/>
          <a:lstStyle/>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101 Expanding Automatic Enrollment in Retirement Plans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Section 109:  Higher Catch-Up Limit to Apply at Age 60, 61, 62 and 63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Section 125: Improving Coverage for Part-Time Workers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319: Review and Report to Congress Relating to Reporting and Disclosure Requirements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324: Treasury Guidance on Rollovers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334: Long-Term Care Contracts Purchased with Retirement Plan Distributions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340: Defined Contribution Plan Fee Disclosure Improvements</a:t>
            </a:r>
          </a:p>
          <a:p>
            <a:pPr marL="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341: Consolidation of Defined Contribution Plan Notices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07664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p:txBody>
          <a:bodyPr/>
          <a:lstStyle/>
          <a:p>
            <a:r>
              <a:rPr lang="en-US" sz="5200" dirty="0"/>
              <a:t>Reports to Congress</a:t>
            </a:r>
          </a:p>
        </p:txBody>
      </p:sp>
    </p:spTree>
    <p:extLst>
      <p:ext uri="{BB962C8B-B14F-4D97-AF65-F5344CB8AC3E}">
        <p14:creationId xmlns:p14="http://schemas.microsoft.com/office/powerpoint/2010/main" val="23429791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pPr>
              <a:lnSpc>
                <a:spcPct val="100000"/>
              </a:lnSpc>
            </a:pPr>
            <a:r>
              <a:rPr lang="en-US" sz="2200" dirty="0"/>
              <a:t>Section 319: Review and Report to Congress Relating to Reporting and Disclosure Requirements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Not later than 3 years after enactment, the Secretary of Labor, the Treasury and the Director of the PBGC must issue a report (after consultation with participant and employer groups) on the effectiveness of the appliable reporting and disclosure requirements and make recommendations to consolidate, simplify, standardize and improve the reporting and disclosure so that participants can better understand the information they need to monitor their plans, plan for retirement and obtain benefits.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The report must include an analysis of how participants and beneficiaries are provided preferred contact information, methods by which disclosures are furnished, the rate at which participants and beneficiaries are receiving, accessing, understanding and retaining disclosures.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December 29, 2025.</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N/A, but unclear how they will get some of the information.</a:t>
            </a:r>
          </a:p>
        </p:txBody>
      </p:sp>
    </p:spTree>
    <p:extLst>
      <p:ext uri="{BB962C8B-B14F-4D97-AF65-F5344CB8AC3E}">
        <p14:creationId xmlns:p14="http://schemas.microsoft.com/office/powerpoint/2010/main" val="4008778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321: Review of Pension Risk Transfer Interpretive Bulletin</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80133"/>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Not later than 1 year after enactment, the Secretary of Labor must review Interpretive Bulletin 95-1 (Fiduciary Standards in Selecting an Annuity Provider) and report to Congress the findings, including any risk to participants.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December 29, 2023.</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endParaRPr lang="en-US" sz="1600" dirty="0">
              <a:solidFill>
                <a:srgbClr val="001F5C"/>
              </a:solidFill>
              <a:latin typeface="GT America Lt" panose="00000400000000000000"/>
              <a:ea typeface="Calibri" panose="020F0502020204030204" pitchFamily="34" charset="0"/>
              <a:cs typeface="Times New Roman" panose="02020603050405020304" pitchFamily="18" charset="0"/>
            </a:endParaRPr>
          </a:p>
          <a:p>
            <a:pPr marL="342900" lvl="1" indent="0">
              <a:lnSpc>
                <a:spcPct val="107000"/>
              </a:lnSpc>
              <a:spcAft>
                <a:spcPts val="800"/>
              </a:spcAft>
              <a:buNone/>
            </a:pPr>
            <a:r>
              <a:rPr lang="en-US" sz="16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To be able to fully consult with the Advisory Council, the Advisory Council should become as informed on this topic as possible. As such, we recommend that DOL encourage the ERISA Advisory Council take this up as a study topic for 2023.</a:t>
            </a:r>
            <a:r>
              <a:rPr lang="en-US" sz="1600" dirty="0">
                <a:solidFill>
                  <a:srgbClr val="001F5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In addition, the Secretary should issue a Request for Information (RFI) to seek stakeholder input on 29 C.F.R. Section 2509.95-1 so that its review will have the benefit of input from any and all interested stakeholder not just the stakeholders DOL believes it should consult. A formal RFI also will make all comments public, and it will give transparency to the DOL’s findings and report. </a:t>
            </a:r>
            <a:endParaRPr lang="en-US" sz="16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56433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336: Report to Congress on Section 402(f) Notices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80134"/>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Not later than 18 months after enactment, the Comptroller General must submit a report on the rollover notices including an analysis of the effectiveness of the notices and recommendations to facilitate better understanding by recipients of different distribution options and corresponding tax consequences, including spousal rights.</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See above.</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N/A</a:t>
            </a:r>
          </a:p>
        </p:txBody>
      </p:sp>
    </p:spTree>
    <p:extLst>
      <p:ext uri="{BB962C8B-B14F-4D97-AF65-F5344CB8AC3E}">
        <p14:creationId xmlns:p14="http://schemas.microsoft.com/office/powerpoint/2010/main" val="37752191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340: Defined Contribution Plan Fee Disclosure Improvements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71306"/>
            <a:ext cx="8983226" cy="3062584"/>
          </a:xfrm>
        </p:spPr>
        <p:txBody>
          <a:bodyPr/>
          <a:lstStyle/>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Not later than 3 years after enactment, the Secretary of Labor must:</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Review 29 CFR 2550.404a-5 (relating to fiduciary requirements for disclosures in participant-	directed accounts);</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Explore, through public RFIs, how the content and design may be improved to enhance 	participant understanding of fees and expenses;</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Report the findings, including beneficial education for consumers on financial literacy concepts 	related to plan fees and recommendations for legislative changes.</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See above.</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endParaRPr lang="en-US" sz="1400" dirty="0">
              <a:solidFill>
                <a:srgbClr val="001F5C"/>
              </a:solidFill>
              <a:latin typeface="GT America Lt" panose="0000040000000000000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DOL should reassess the purposes of participant level fee disclosures. For example, given that a participant is not able to change the service provider or the investment options, does it make sense to have detailed fee disclosures to the participant or, instead, is it more appropriate to make sure there are adequate disclosures to the plan fiduciaries who actually make this selection? </a:t>
            </a:r>
          </a:p>
          <a:p>
            <a:pPr marL="171450" marR="0" indent="-171450">
              <a:lnSpc>
                <a:spcPct val="107000"/>
              </a:lnSpc>
              <a:spcBef>
                <a:spcPts val="0"/>
              </a:spcBef>
              <a:spcAft>
                <a:spcPts val="800"/>
              </a:spcAft>
              <a:buFont typeface="Arial" panose="020B0604020202020204" pitchFamily="34" charset="0"/>
              <a:buChar char="•"/>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DOL should consider revising the participant disclosures to focus on net investment performance rather than merely the fee. </a:t>
            </a:r>
          </a:p>
        </p:txBody>
      </p:sp>
    </p:spTree>
    <p:extLst>
      <p:ext uri="{BB962C8B-B14F-4D97-AF65-F5344CB8AC3E}">
        <p14:creationId xmlns:p14="http://schemas.microsoft.com/office/powerpoint/2010/main" val="28437314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344: Report on Pooled Employers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70085"/>
            <a:ext cx="8324850" cy="2963321"/>
          </a:xfrm>
        </p:spPr>
        <p:txBody>
          <a:bodyPr/>
          <a:lstStyle/>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Not later than 5 years after enactment and every fives years after, the Secretary of Labor must conduct a study on the pooled employer plan industry and report it to Congress, including:</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The legal name and number of PEPs;</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The number of participants in such plans;</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The range of investment options provided in such plans;</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The fees assessed in such plans; </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How employers select and monitor such plans;</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The disclosures provided to participants in such plans;</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The number and nature of any enforcement actions by the Secretary;</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The extent to which such plans have increased retirement savings coverage; and</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Any additional information the Secretary determines necessary.</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See above.</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N/A. It is unclear how DOL would obtain some of this information.</a:t>
            </a:r>
          </a:p>
        </p:txBody>
      </p:sp>
    </p:spTree>
    <p:extLst>
      <p:ext uri="{BB962C8B-B14F-4D97-AF65-F5344CB8AC3E}">
        <p14:creationId xmlns:p14="http://schemas.microsoft.com/office/powerpoint/2010/main" val="10670759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pPr>
              <a:lnSpc>
                <a:spcPct val="100000"/>
              </a:lnSpc>
            </a:pPr>
            <a:r>
              <a:rPr lang="en-US" sz="2200"/>
              <a:t>Section 347: </a:t>
            </a:r>
            <a:r>
              <a:rPr lang="en-US" sz="2200" dirty="0"/>
              <a:t>Report by the Secretary of Labor on the Impact of Inflation on Retirement Savings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Not later than 90 days after enactment, in consultation with the Secretary of Treasury, the Secretary of Labor must conduct a study on the impact of inflation on retirement savings and submit it to Congress.</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See above.</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N/A. </a:t>
            </a:r>
          </a:p>
        </p:txBody>
      </p:sp>
    </p:spTree>
    <p:extLst>
      <p:ext uri="{BB962C8B-B14F-4D97-AF65-F5344CB8AC3E}">
        <p14:creationId xmlns:p14="http://schemas.microsoft.com/office/powerpoint/2010/main" val="25021610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p:txBody>
          <a:bodyPr/>
          <a:lstStyle/>
          <a:p>
            <a:r>
              <a:rPr lang="en-US" sz="5200" dirty="0"/>
              <a:t>Small Employers</a:t>
            </a:r>
          </a:p>
        </p:txBody>
      </p:sp>
    </p:spTree>
    <p:extLst>
      <p:ext uri="{BB962C8B-B14F-4D97-AF65-F5344CB8AC3E}">
        <p14:creationId xmlns:p14="http://schemas.microsoft.com/office/powerpoint/2010/main" val="37581415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102: Pension Plan Start Up Credit</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Increases the 3-year start up amount from 50 to 100 percent of administrative costs, up to an annual cap of $5,000.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Provides an additional 5-year credit of up to $1,000 per employee based on employer contributions. The applicable percentage is 100 percent in the first and second years, 75 percent in the third year, 50 percent in the fourth year, 25 percent in the fifth year.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Applicability: Employers with up to 50 employees for the increased administrative cost and additional credit. The additional $1,000 credit is phased out for employers with between 51 and 100 employees.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beginning after December 31, 2022.</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18909668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pPr>
              <a:lnSpc>
                <a:spcPct val="100000"/>
              </a:lnSpc>
            </a:pPr>
            <a:r>
              <a:rPr lang="en-US" sz="2000" dirty="0"/>
              <a:t>Section 111: Application of credit for small employer pension plan startup costs to employers which join an existing plan</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Clarifies that the start up credit is available to a small employer that joins an existing multiple employer plan (or PEP) for three years, regardless of how long the multiple employer plan (or PEP) was in existence.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Retroactively for taxable years beginning after December 31, 2019.</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142103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p:txBody>
          <a:bodyPr/>
          <a:lstStyle/>
          <a:p>
            <a:r>
              <a:rPr lang="en-US" sz="4400" dirty="0"/>
              <a:t>2026, 2027, 2028, and 2032</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552555"/>
            <a:ext cx="715010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2026</a:t>
            </a:r>
          </a:p>
          <a:p>
            <a:pPr marL="0" marR="0" indent="0">
              <a:lnSpc>
                <a:spcPct val="107000"/>
              </a:lnSpc>
              <a:spcBef>
                <a:spcPts val="0"/>
              </a:spcBef>
              <a:spcAft>
                <a:spcPts val="800"/>
              </a:spcAft>
              <a:buNone/>
            </a:pPr>
            <a:r>
              <a:rPr lang="en-US" sz="1400" kern="1200" dirty="0">
                <a:solidFill>
                  <a:srgbClr val="C00000"/>
                </a:solidFill>
                <a:effectLst/>
                <a:latin typeface="GT America Lt" panose="00000400000000000000"/>
                <a:ea typeface="GT America Lt" panose="00000400000000000000" pitchFamily="50" charset="0"/>
                <a:cs typeface="+mj-cs"/>
              </a:rPr>
              <a:t>Section 338: Requirement to Provide Paper Statements in Certain Cases</a:t>
            </a:r>
            <a:endParaRPr lang="en-US" sz="18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kern="1200" dirty="0">
                <a:solidFill>
                  <a:srgbClr val="001F5C"/>
                </a:solidFill>
                <a:effectLst/>
                <a:latin typeface="GT America Lt" panose="00000400000000000000"/>
                <a:ea typeface="GT America Lt" panose="00000400000000000000" pitchFamily="50" charset="0"/>
                <a:cs typeface="+mj-cs"/>
              </a:rPr>
              <a:t>2027</a:t>
            </a:r>
            <a:endParaRPr lang="en-US" sz="18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103: Saver’s Match</a:t>
            </a:r>
            <a:endParaRPr lang="en-US" sz="18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344: Report on Pooled Employers</a:t>
            </a:r>
            <a:endParaRPr lang="en-US" sz="18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2028</a:t>
            </a:r>
          </a:p>
          <a:p>
            <a:pPr marL="0" marR="0" indent="0">
              <a:lnSpc>
                <a:spcPct val="107000"/>
              </a:lnSpc>
              <a:spcBef>
                <a:spcPts val="0"/>
              </a:spcBef>
              <a:spcAft>
                <a:spcPts val="800"/>
              </a:spcAft>
              <a:buNone/>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501: Provisions Relating to Plan Amendments</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2032</a:t>
            </a:r>
            <a:endParaRPr lang="en-US" sz="18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107: Increase in Age for RMD Beginning Date (to 75)</a:t>
            </a:r>
            <a:endParaRPr lang="en-US" sz="1800" dirty="0">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24234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pPr>
              <a:lnSpc>
                <a:spcPct val="100000"/>
              </a:lnSpc>
            </a:pPr>
            <a:r>
              <a:rPr lang="en-US" sz="2400" dirty="0"/>
              <a:t>Section 112: Military Spouse Retirement Plan Eligibility Credit for Small Employers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The military spouse retirement plan eligibility credit for any taxable year equals the sum of:</a:t>
            </a:r>
          </a:p>
          <a:p>
            <a:pPr lvl="1"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$200 for each military spouse who is an employee and who participates in an eligible defined contribution plan of the employer at any time during such taxable year; plus </a:t>
            </a:r>
          </a:p>
          <a:p>
            <a:pPr lvl="1" indent="0">
              <a:lnSpc>
                <a:spcPct val="107000"/>
              </a:lnSpc>
              <a:spcBef>
                <a:spcPts val="0"/>
              </a:spcBef>
              <a:spcAft>
                <a:spcPts val="800"/>
              </a:spcAft>
              <a:buNone/>
            </a:pPr>
            <a:r>
              <a:rPr lang="en-US" sz="1350" dirty="0">
                <a:solidFill>
                  <a:srgbClr val="001F5C"/>
                </a:solidFill>
                <a:latin typeface="GT America Lt" panose="00000400000000000000"/>
                <a:cs typeface="Times New Roman" panose="02020603050405020304" pitchFamily="18" charset="0"/>
              </a:rPr>
              <a:t>The</a:t>
            </a: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 employer contributions (other than elective deferrals) to all plans for the employee during the taxable year which do not exceed $300. </a:t>
            </a:r>
          </a:p>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The credit is available for the first three years of participation. </a:t>
            </a:r>
          </a:p>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An eligible small employer is an eligible employer (as defined in section 408(p)(2)(C)(i)(I) (i.e., no more than 100 employees who received at least $5,000 in compensation from the employer in the preceding year).</a:t>
            </a:r>
          </a:p>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A military spouse is an individual who is married to an individual who is a member of the uniformed services serving on active duty. An employer may rely on the employee’s certification that the employee is a spouse of a member of the uniformed service. Military spouse does not include any individual if such individual is a highly compensated employee of the employer. </a:t>
            </a:r>
          </a:p>
        </p:txBody>
      </p:sp>
    </p:spTree>
    <p:extLst>
      <p:ext uri="{BB962C8B-B14F-4D97-AF65-F5344CB8AC3E}">
        <p14:creationId xmlns:p14="http://schemas.microsoft.com/office/powerpoint/2010/main" val="8882416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pPr>
              <a:lnSpc>
                <a:spcPct val="100000"/>
              </a:lnSpc>
            </a:pPr>
            <a:r>
              <a:rPr lang="en-US" sz="2400" dirty="0"/>
              <a:t>Section 112: Military Spouse Retirement Plan Eligibility Credit for Small Employers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An eligible defined contribution plan is any defined contribution plan that provides: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Military spouses are eligible to participate in the plan not later than two months after beginning employment; and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Military spouses who are eligible to participate:</a:t>
            </a:r>
          </a:p>
          <a:p>
            <a:pPr lvl="2"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Are immediately eligible to receive the same amount of employer contributions that a similarly situated participant who is not a military spouse would be eligible to receive after 2 years of 		service, and </a:t>
            </a:r>
          </a:p>
          <a:p>
            <a:pPr lvl="2"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Immediately have a nonforfeitable right to the employee’s accrued benefit derived from 			employer contributions under the plan. </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beginning after the date of the enactment.</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a:t>
            </a:r>
          </a:p>
        </p:txBody>
      </p:sp>
    </p:spTree>
    <p:extLst>
      <p:ext uri="{BB962C8B-B14F-4D97-AF65-F5344CB8AC3E}">
        <p14:creationId xmlns:p14="http://schemas.microsoft.com/office/powerpoint/2010/main" val="15283386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400" dirty="0"/>
              <a:t>Section 116: Allow Additional Nonelective Contributions to SIMPLE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360520"/>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Allows an employer to make nonelective contributions of a uniform percentage (up to 10 percent) of compensation for each employee who has at least $5,000 in compensation, but not to exceed $5,000 per year.</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after December 31, 2023.</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36723776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400" dirty="0"/>
              <a:t>Section 117: Contribution Limits for SIMPLE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350472"/>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Increases the annual deferral and the catch-up contribution limits at age 50 by 10 percent, as compared to the limit that would otherwise apply in the first year this change is effective, in the case of an employer with no more than 25 employees.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An employer with 26 to 100 employees would be permitted to provide higher deferral limits, but only if the employer either provides a 4 percent matching contribution or a 3 percent employer contribution.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Similar changes are made to the contribution limits for SIMPLE 401(k) plans.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The Secretary of Treasury shall report to Congress on data related to SIMPLE IRAs by December 31, 2024 and annually thereafter.</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after December 31, 2023.</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15931926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pPr>
              <a:lnSpc>
                <a:spcPct val="100000"/>
              </a:lnSpc>
            </a:pPr>
            <a:r>
              <a:rPr lang="en-US" sz="2400" dirty="0"/>
              <a:t>Section 118: Tax Treatment of Certain Nontrade or Business SEP Contributions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Permits employers of domestic employees to provide retirement benefits for such employees under a Simplified Employee Pension.</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after enactment.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42425720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400" dirty="0"/>
              <a:t>Section 317: Retroactive First Year Elective Deferrals for Sole Proprietors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301451"/>
            <a:ext cx="8324850" cy="3273599"/>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Allows plans sponsored by sole proprietors or single-member LLCs to receive employee contributions up to the date of the employee’s tax return filing date for the initial year.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beginning after the date of enactment.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36026756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pPr>
              <a:lnSpc>
                <a:spcPct val="100000"/>
              </a:lnSpc>
            </a:pPr>
            <a:r>
              <a:rPr lang="en-US" sz="1900" dirty="0"/>
              <a:t>Section 332: Employers Allowed to Replace SIMPLE Retirement Accounts with Safe Harbor 401(k) Plans During a Year</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Allows an employer to replace a SIMPLE IRA plan with a SIMPLE 401(k) plan or other 401(k) plan that requires mandatory employer contributions at any time during a plan year if it is replaced with a safe harbor plan and elective contributions to both plans may not exceed the applicable limits based on the percentage of time in either plan.</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beginning after December 31, 2023.</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a:t>
            </a:r>
          </a:p>
        </p:txBody>
      </p:sp>
    </p:spTree>
    <p:extLst>
      <p:ext uri="{BB962C8B-B14F-4D97-AF65-F5344CB8AC3E}">
        <p14:creationId xmlns:p14="http://schemas.microsoft.com/office/powerpoint/2010/main" val="27642743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pPr>
              <a:lnSpc>
                <a:spcPct val="100000"/>
              </a:lnSpc>
            </a:pPr>
            <a:r>
              <a:rPr lang="en-US" sz="2400" dirty="0"/>
              <a:t>Section 601: SIMPLE and SEP Roth IRAs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340424"/>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Allows SIMPLE IRAs to accept Roth contributions.</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Allows employers to offer employees the ability to treat employee and employer SEP contributions as Roth (in whole or in part).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beginning after December 31, 2022.</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endParaRPr lang="en-US" sz="1600" dirty="0">
              <a:solidFill>
                <a:srgbClr val="001F5C"/>
              </a:solidFill>
              <a:latin typeface="GT America Lt" panose="00000400000000000000"/>
              <a:ea typeface="Calibri" panose="020F0502020204030204" pitchFamily="34" charset="0"/>
              <a:cs typeface="Times New Roman" panose="02020603050405020304" pitchFamily="18" charset="0"/>
            </a:endParaRPr>
          </a:p>
          <a:p>
            <a:pPr lvl="1"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B</a:t>
            </a:r>
            <a:r>
              <a:rPr lang="en-US" sz="16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y deleting all of paragraph (f) instead of only deleting clause (1), SIMPLE and SEP contributions are now taken into account in determining the amount of separate Roth IRA contributions, which will limit the amount allowed in a separate Roth IRA. Under  prior law, an individual could contribute the full amount to a SIMPLE IRA and the full amount to a Roth IRA. The IRS should clarify that that maximum contributions to both are still permitted.</a:t>
            </a:r>
          </a:p>
          <a:p>
            <a:pPr marL="0" marR="0" indent="0">
              <a:lnSpc>
                <a:spcPct val="107000"/>
              </a:lnSpc>
              <a:spcBef>
                <a:spcPts val="0"/>
              </a:spcBef>
              <a:spcAft>
                <a:spcPts val="800"/>
              </a:spcAft>
              <a:buNone/>
            </a:pPr>
            <a:endParaRPr lang="en-US" sz="1800" dirty="0">
              <a:latin typeface="GT America Lt" panose="00000400000000000000" pitchFamily="50"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46748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p:txBody>
          <a:bodyPr/>
          <a:lstStyle/>
          <a:p>
            <a:r>
              <a:rPr lang="en-US" sz="5200" dirty="0"/>
              <a:t>Individuals</a:t>
            </a:r>
          </a:p>
        </p:txBody>
      </p:sp>
    </p:spTree>
    <p:extLst>
      <p:ext uri="{BB962C8B-B14F-4D97-AF65-F5344CB8AC3E}">
        <p14:creationId xmlns:p14="http://schemas.microsoft.com/office/powerpoint/2010/main" val="14947228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pPr>
              <a:lnSpc>
                <a:spcPct val="100000"/>
              </a:lnSpc>
            </a:pPr>
            <a:r>
              <a:rPr lang="en-US" sz="2400" dirty="0"/>
              <a:t>Section 103: Saver’s Match</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199747"/>
            <a:ext cx="8985250" cy="2963321"/>
          </a:xfrm>
        </p:spPr>
        <p:txBody>
          <a:bodyPr/>
          <a:lstStyle/>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 matching credit of 50 percent (phased out) of the individual’s contribution to an applicable retirement savings vehicle, up to $2,000. However, amounts less than $100 are treated as a tax credit.</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phase out is:</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The excess of:</a:t>
            </a:r>
          </a:p>
          <a:p>
            <a:pPr lvl="2"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The taxpayers modified AGI; over</a:t>
            </a:r>
          </a:p>
          <a:p>
            <a:pPr lvl="2"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The applicable dollar amount ($41,000 for joint returns and surviving spouse and ¾ for 		others, adjusted) bears to the phase out range.</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For the full credit, an individual must have AGI less than $20,500 (single), $41,000 (married filing jointly) and $30,750 (head of household). The top thresholds are $35,500, $71,000 and $53,250, respectively.</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matching contribution is reduced by the aggregate distributions to the individual during the testing period which is the taxable year, the two proceeding tax years, and the period after the taxable year but before the filing due date. Distributions do not include loans, rollovers and a variety of other distributions, such as excess contributions, that likely would never apply to eligible individuals. </a:t>
            </a:r>
          </a:p>
        </p:txBody>
      </p:sp>
    </p:spTree>
    <p:extLst>
      <p:ext uri="{BB962C8B-B14F-4D97-AF65-F5344CB8AC3E}">
        <p14:creationId xmlns:p14="http://schemas.microsoft.com/office/powerpoint/2010/main" val="40784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p:txBody>
          <a:bodyPr/>
          <a:lstStyle/>
          <a:p>
            <a:r>
              <a:rPr lang="en-US" sz="5600" dirty="0"/>
              <a:t>Remedial Amendment Period</a:t>
            </a:r>
          </a:p>
        </p:txBody>
      </p:sp>
    </p:spTree>
    <p:extLst>
      <p:ext uri="{BB962C8B-B14F-4D97-AF65-F5344CB8AC3E}">
        <p14:creationId xmlns:p14="http://schemas.microsoft.com/office/powerpoint/2010/main" val="64667214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p:txBody>
          <a:bodyPr/>
          <a:lstStyle/>
          <a:p>
            <a:pPr>
              <a:lnSpc>
                <a:spcPct val="100000"/>
              </a:lnSpc>
            </a:pPr>
            <a:r>
              <a:rPr lang="en-US" sz="2400" dirty="0"/>
              <a:t>Section 103: Saver’s Match</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160774"/>
            <a:ext cx="8762163" cy="3785808"/>
          </a:xfrm>
        </p:spPr>
        <p:txBody>
          <a:bodyPr/>
          <a:lstStyle/>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amount is paid by the government to the applicable retirement savings vehicle of the individual made as soon as practicable after the individual claims the credit on the individual’s tax return. </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Eligible Individual is any individual who is 18 as of the end of the tax year, except for:</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Anyone who is claimed as a deduction on another’s tax return;</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Any individual who is a student under Code section 152(f)(2); or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Non-resident aliens who are not treated as residents.</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Applicable retirement savings vehicle is an account the individual elects which is:</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The portion of the plan which is an eligible deferred compensation under a 457(b) plan, the cash or deferred 	arrangement under 401(k) or an annuity contraction under 403(b) AND is not a qualified Roth contribution program, OR an 	individual retirement account which is not a Roth IRA;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Is for the benefit of the eligible individual;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Accepts saver’s match contributions; and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Is designated by the individual.</a:t>
            </a:r>
          </a:p>
        </p:txBody>
      </p:sp>
    </p:spTree>
    <p:extLst>
      <p:ext uri="{BB962C8B-B14F-4D97-AF65-F5344CB8AC3E}">
        <p14:creationId xmlns:p14="http://schemas.microsoft.com/office/powerpoint/2010/main" val="10481124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70338"/>
            <a:ext cx="8985250" cy="844061"/>
          </a:xfrm>
        </p:spPr>
        <p:txBody>
          <a:bodyPr/>
          <a:lstStyle/>
          <a:p>
            <a:pPr>
              <a:lnSpc>
                <a:spcPct val="100000"/>
              </a:lnSpc>
            </a:pPr>
            <a:r>
              <a:rPr lang="en-US" sz="2400" dirty="0"/>
              <a:t>Section 103: Saver’s Match</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76374" y="169602"/>
            <a:ext cx="8832501" cy="2963321"/>
          </a:xfrm>
        </p:spPr>
        <p:txBody>
          <a:bodyPr/>
          <a:lstStyle/>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Treatment of Contribution</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The saver’s match is treated as an elective deferral for individual retirement plan contributions; however, it is not taking in account for applicable retirement plan limitations, such as the elective deferral limits.</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The saver’s match may not be distributed as a hardship.</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An additional tax is imposed on early distributions that are subject to Code Section 72(t) 10 percent penalty, unless repaid.</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on and after December 31, 2026.</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285750" indent="-285750">
              <a:lnSpc>
                <a:spcPct val="106000"/>
              </a:lnSpc>
              <a:buFont typeface="Arial" panose="020B0604020202020204" pitchFamily="34" charset="0"/>
              <a:buChar char="•"/>
            </a:pPr>
            <a:r>
              <a:rPr lang="en-US" sz="12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Is a qualified plan required to accept the saver’s match?</a:t>
            </a:r>
            <a:endParaRPr lang="en-US" sz="12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6000"/>
              </a:lnSpc>
              <a:buFont typeface="Arial" panose="020B0604020202020204" pitchFamily="34" charset="0"/>
              <a:buChar char="•"/>
            </a:pPr>
            <a:r>
              <a:rPr lang="en-US" sz="12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Is a Roth or traditional IRA custodian required to accept the saver’s match?</a:t>
            </a:r>
            <a:endParaRPr lang="en-US" sz="12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6000"/>
              </a:lnSpc>
              <a:buFont typeface="Arial" panose="020B0604020202020204" pitchFamily="34" charset="0"/>
              <a:buChar char="•"/>
            </a:pPr>
            <a:r>
              <a:rPr lang="en-US" sz="12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What information is a plan sponsor/IRA custodian required to provide to individuals or the IRS, e.g. amount of distributions, information on how to make the match, whether the individual took an early distribution and/or repaid it?</a:t>
            </a:r>
            <a:endParaRPr lang="en-US" sz="12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6000"/>
              </a:lnSpc>
              <a:buFont typeface="Arial" panose="020B0604020202020204" pitchFamily="34" charset="0"/>
              <a:buChar char="•"/>
            </a:pPr>
            <a:r>
              <a:rPr lang="en-US" sz="12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How must the match be invested if the participant does not make an election?</a:t>
            </a:r>
            <a:endParaRPr lang="en-US" sz="12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6000"/>
              </a:lnSpc>
              <a:buFont typeface="Arial" panose="020B0604020202020204" pitchFamily="34" charset="0"/>
              <a:buChar char="•"/>
            </a:pPr>
            <a:r>
              <a:rPr lang="en-US" sz="12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Is a plan required to inform individuals whether it will accept the saver’s match?</a:t>
            </a:r>
            <a:endParaRPr lang="en-US" sz="12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6000"/>
              </a:lnSpc>
              <a:buFont typeface="Arial" panose="020B0604020202020204" pitchFamily="34" charset="0"/>
              <a:buChar char="•"/>
            </a:pPr>
            <a:r>
              <a:rPr lang="en-US" sz="12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How will the match be made?</a:t>
            </a:r>
            <a:endParaRPr lang="en-US" sz="12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6000"/>
              </a:lnSpc>
              <a:spcAft>
                <a:spcPts val="800"/>
              </a:spcAft>
              <a:buFont typeface="Arial" panose="020B0604020202020204" pitchFamily="34" charset="0"/>
              <a:buChar char="•"/>
            </a:pPr>
            <a:r>
              <a:rPr lang="en-US" sz="12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What is the procedures for an individual to make repayments if distributed?</a:t>
            </a:r>
            <a:endParaRPr lang="en-US" sz="12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18022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400" dirty="0"/>
              <a:t>Section 104: Promotion of Saver’s Match</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91403"/>
            <a:ext cx="8324850" cy="3283648"/>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The Secretary of the Treasury is required to take steps to increase public awareness of the matching contribution.</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Not later than July 1, 2026 the Secretary must report to Congress a summary of the promotional efforts. </a:t>
            </a:r>
          </a:p>
        </p:txBody>
      </p:sp>
    </p:spTree>
    <p:extLst>
      <p:ext uri="{BB962C8B-B14F-4D97-AF65-F5344CB8AC3E}">
        <p14:creationId xmlns:p14="http://schemas.microsoft.com/office/powerpoint/2010/main" val="8959577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400" dirty="0"/>
              <a:t>Section 107: Increase in Age for RMD Beginning Date</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331597"/>
            <a:ext cx="8324850" cy="3243454"/>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The RMD age is changed from age 72 to the following; </a:t>
            </a:r>
          </a:p>
          <a:p>
            <a:pPr lvl="1"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In the case of an individual who attains age 72 after December 31, 2022 and age 73 before January 1, 2033, the applicable age is 73. </a:t>
            </a:r>
          </a:p>
          <a:p>
            <a:pPr lvl="1"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In the case of an individual who attains age 74 after December 31, 2032, the applicable age is 75.</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Distributions required to be made after December 31, 2022, with respect to individuals who attain age 72 after that date.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lvl="1" indent="0">
              <a:lnSpc>
                <a:spcPct val="107000"/>
              </a:lnSpc>
              <a:spcBef>
                <a:spcPts val="0"/>
              </a:spcBef>
              <a:spcAft>
                <a:spcPts val="800"/>
              </a:spcAft>
              <a:buNone/>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It appears that the intent of Section 107 was that for all individuals, between 2023 and 2033 the Required Minimum Distribution age is 73, and age 75 starting January 1, 2033. However, as drafted, for individuals born in 1959, they would have two RMD dates, age 73 and age 75. Guidance from the Treasury that the intent was for anyone born in 1959 to have an RMD age of 75 would be welcome.</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6742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400" dirty="0"/>
              <a:t>Section 327: Surviving Spouse Election to Be Treated as An Employee</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81355"/>
            <a:ext cx="8324850" cy="3293696"/>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Allows a surviving spouse to elect to be treated as the deceased employee for purposes of the required minimum distribution rules.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Calendar years beginning after December 31, 2023.</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How and when to elect. Transition rules.</a:t>
            </a:r>
          </a:p>
        </p:txBody>
      </p:sp>
    </p:spTree>
    <p:extLst>
      <p:ext uri="{BB962C8B-B14F-4D97-AF65-F5344CB8AC3E}">
        <p14:creationId xmlns:p14="http://schemas.microsoft.com/office/powerpoint/2010/main" val="42006991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200" dirty="0"/>
              <a:t>Section 302: Reduction in Excise Tax on Certain Accumulations in Qualified Retirement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Reduces the penalty for failing to take RMDs from 50 to 25 percent.</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If a failure to take an RMD from an IRA is corrected, the penalty is reduced to 10 percent.</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beginning after the date of enactment.</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593196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400" dirty="0"/>
              <a:t>Section 108: Indexing IRA Catch-Up Limit</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321547"/>
            <a:ext cx="8324850" cy="3253503"/>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The $1,000 IRA catch-up limit annually is increased by the cost-of-living adjustment under Code section 1(f)(3).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beginning after December 31, 2023.</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9522207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400" dirty="0"/>
              <a:t>Section 322: Tax Treatment of IRA Involved in a Prohibited Transaction</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390665"/>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If an individual has multiple IRAs, only the IRA with respect to which the prohibited transaction occurred will be disqualified.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beginning after the date of enactment.</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16760824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200" dirty="0"/>
              <a:t>Section 333: Elimination of additional tax on corrective distributions of excess contributions. </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Exempts the excess contribution and earnings allocable to the excess contribution to an IRA from the 10 percent additional tax on early distributions.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On or after the date of enactment regardless of whether the act (or failure to act) upon which the determination is based occurred before such date of enactment.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27231843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p:txBody>
          <a:bodyPr/>
          <a:lstStyle/>
          <a:p>
            <a:r>
              <a:rPr lang="en-US" sz="5200" dirty="0"/>
              <a:t>Other Provisions</a:t>
            </a:r>
          </a:p>
        </p:txBody>
      </p:sp>
    </p:spTree>
    <p:extLst>
      <p:ext uri="{BB962C8B-B14F-4D97-AF65-F5344CB8AC3E}">
        <p14:creationId xmlns:p14="http://schemas.microsoft.com/office/powerpoint/2010/main" val="131299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p:txBody>
          <a:bodyPr/>
          <a:lstStyle/>
          <a:p>
            <a:r>
              <a:rPr lang="en-US" sz="2400" dirty="0"/>
              <a:t>Section 501: Provisions Relating to Plan Amendments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713329"/>
            <a:ext cx="7150100" cy="2963321"/>
          </a:xfrm>
        </p:spPr>
        <p:txBody>
          <a:bodyPr/>
          <a:lstStyle/>
          <a:p>
            <a:pPr marL="0" marR="0" indent="0">
              <a:lnSpc>
                <a:spcPct val="107000"/>
              </a:lnSpc>
              <a:spcBef>
                <a:spcPts val="0"/>
              </a:spcBef>
              <a:spcAft>
                <a:spcPts val="800"/>
              </a:spcAft>
              <a:buNone/>
            </a:pPr>
            <a:r>
              <a:rPr lang="en-US" sz="1800" dirty="0">
                <a:solidFill>
                  <a:srgbClr val="001F5C"/>
                </a:solidFill>
                <a:effectLst/>
                <a:latin typeface="GT America Lt" panose="00000400000000000000"/>
                <a:ea typeface="Calibri" panose="020F0502020204030204" pitchFamily="34" charset="0"/>
                <a:cs typeface="Times New Roman" panose="02020603050405020304" pitchFamily="18" charset="0"/>
              </a:rPr>
              <a:t>Provides a remedial amendment period for plan amendments to be made on or before the last day of the first plan year beginning on or after January 1, 2025 (2027 in the case of governmental plans) if the plan operates in accordance with the amendments. </a:t>
            </a:r>
          </a:p>
          <a:p>
            <a:pPr marL="0" marR="0" indent="0">
              <a:lnSpc>
                <a:spcPct val="107000"/>
              </a:lnSpc>
              <a:spcBef>
                <a:spcPts val="0"/>
              </a:spcBef>
              <a:spcAft>
                <a:spcPts val="800"/>
              </a:spcAft>
              <a:buNone/>
            </a:pPr>
            <a:r>
              <a:rPr lang="en-US" sz="1800" dirty="0">
                <a:solidFill>
                  <a:srgbClr val="001F5C"/>
                </a:solidFill>
                <a:effectLst/>
                <a:latin typeface="GT America Lt" panose="00000400000000000000"/>
                <a:ea typeface="Calibri" panose="020F0502020204030204" pitchFamily="34" charset="0"/>
                <a:cs typeface="Times New Roman" panose="02020603050405020304" pitchFamily="18" charset="0"/>
              </a:rPr>
              <a:t>Conforms the plan amendment dates under the SECURE Act, the CARES Act, and the Taxpayer Certainty and Disaster Tax Relief Act of 2020 to these new dates (instead of 2022 and 2025). </a:t>
            </a:r>
          </a:p>
        </p:txBody>
      </p:sp>
    </p:spTree>
    <p:extLst>
      <p:ext uri="{BB962C8B-B14F-4D97-AF65-F5344CB8AC3E}">
        <p14:creationId xmlns:p14="http://schemas.microsoft.com/office/powerpoint/2010/main" val="30738269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400" dirty="0"/>
              <a:t>Other Provisions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91403"/>
            <a:ext cx="8571244" cy="3283648"/>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114: Deferral of tax for certain sales of employer stock to employee stock ownership plan sponsored by an S corporation.</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119: Application of Section 415 limit for certain employees of rural elective cooperatives.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122: Assist states in locating owners of applicable savings bonds.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123: Certain Securities treated as publicly traded in case of employee stock ownership plan.</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124: Modification of age requirement for qualified ABLE programs.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126: Special rules for certain distributions from long-term qualified tuition programs to Roth IRAs.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203: Insurance Dedicated Exchange Traded Funds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306 Eliminate the first day of the month requirement for governmental Section 457(b) plans.</a:t>
            </a:r>
          </a:p>
        </p:txBody>
      </p:sp>
    </p:spTree>
    <p:extLst>
      <p:ext uri="{BB962C8B-B14F-4D97-AF65-F5344CB8AC3E}">
        <p14:creationId xmlns:p14="http://schemas.microsoft.com/office/powerpoint/2010/main" val="170852492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400" dirty="0"/>
              <a:t>Other Provisions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91403"/>
            <a:ext cx="8324850" cy="3283648"/>
          </a:xfrm>
        </p:spPr>
        <p:txBody>
          <a:bodyPr/>
          <a:lstStyle/>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307: One-time election for qualified charitable distribution to split-interest entity; increase in qualified charitable distribution limitation.</a:t>
            </a:r>
          </a:p>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308: Distribution to firefighters.</a:t>
            </a:r>
          </a:p>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139C: Certain disability-related first responder retirement payments.</a:t>
            </a:r>
          </a:p>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313, Individual retirement plan statute of limitations for excise tax on excess contributions and certain accumulations.</a:t>
            </a:r>
          </a:p>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315: Reform of family attribution rules.</a:t>
            </a:r>
          </a:p>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328: Repeal of Direct Payment Requirement on Exclusion from Gross Income of Distributions from Governmental Plans for Health and Long-Term Care Insurance</a:t>
            </a:r>
          </a:p>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329, Modification of eligible age for exemption from early withdrawal penalty.</a:t>
            </a:r>
          </a:p>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330, Exemption from early withdrawal penalty for certain State and local government corrections employees. </a:t>
            </a:r>
          </a:p>
        </p:txBody>
      </p:sp>
    </p:spTree>
    <p:extLst>
      <p:ext uri="{BB962C8B-B14F-4D97-AF65-F5344CB8AC3E}">
        <p14:creationId xmlns:p14="http://schemas.microsoft.com/office/powerpoint/2010/main" val="61466907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85250" cy="996950"/>
          </a:xfrm>
        </p:spPr>
        <p:txBody>
          <a:bodyPr/>
          <a:lstStyle/>
          <a:p>
            <a:r>
              <a:rPr lang="en-US" sz="2400" dirty="0"/>
              <a:t>Other Provisions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31027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337: Modification of Required Minimum Distribution Rules for Special Needs Trusts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346, Worker Ownership, Readiness, and Knowledge (WORK) Act</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602: Hardship Withdrawal Rules for 403(b) Plans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Section 602: Charitable Conservation Easements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Title VII: Tax Court Retirement Provisions</a:t>
            </a:r>
          </a:p>
        </p:txBody>
      </p:sp>
    </p:spTree>
    <p:extLst>
      <p:ext uri="{BB962C8B-B14F-4D97-AF65-F5344CB8AC3E}">
        <p14:creationId xmlns:p14="http://schemas.microsoft.com/office/powerpoint/2010/main" val="28342804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a:xfrm>
            <a:off x="0" y="0"/>
            <a:ext cx="6702251" cy="4508626"/>
          </a:xfrm>
        </p:spPr>
        <p:txBody>
          <a:bodyPr/>
          <a:lstStyle/>
          <a:p>
            <a:r>
              <a:rPr lang="en-US" sz="3200" dirty="0"/>
              <a:t>Chantel Sheaks</a:t>
            </a:r>
          </a:p>
          <a:p>
            <a:r>
              <a:rPr lang="en-US" sz="3200" dirty="0"/>
              <a:t>Vice President, Retirement Policy</a:t>
            </a:r>
          </a:p>
          <a:p>
            <a:r>
              <a:rPr lang="en-US" sz="3200" dirty="0">
                <a:hlinkClick r:id="rId2"/>
              </a:rPr>
              <a:t>csheaks@uschamber.com</a:t>
            </a:r>
            <a:endParaRPr lang="en-US" sz="3200" dirty="0"/>
          </a:p>
          <a:p>
            <a:r>
              <a:rPr lang="en-US" sz="3200" dirty="0"/>
              <a:t>202.375.3138</a:t>
            </a:r>
          </a:p>
        </p:txBody>
      </p:sp>
    </p:spTree>
    <p:extLst>
      <p:ext uri="{BB962C8B-B14F-4D97-AF65-F5344CB8AC3E}">
        <p14:creationId xmlns:p14="http://schemas.microsoft.com/office/powerpoint/2010/main" val="3292857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p:txBody>
          <a:bodyPr/>
          <a:lstStyle/>
          <a:p>
            <a:r>
              <a:rPr lang="en-US" sz="5600" dirty="0"/>
              <a:t>Plan Design Requirements</a:t>
            </a:r>
          </a:p>
        </p:txBody>
      </p:sp>
    </p:spTree>
    <p:extLst>
      <p:ext uri="{BB962C8B-B14F-4D97-AF65-F5344CB8AC3E}">
        <p14:creationId xmlns:p14="http://schemas.microsoft.com/office/powerpoint/2010/main" val="2215370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1" y="0"/>
            <a:ext cx="7797521" cy="816265"/>
          </a:xfrm>
        </p:spPr>
        <p:txBody>
          <a:bodyPr/>
          <a:lstStyle/>
          <a:p>
            <a:r>
              <a:rPr lang="en-US" sz="2400" dirty="0"/>
              <a:t>Section 101 Expanding Automatic Enrollment in Retirement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572652"/>
            <a:ext cx="715010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As a condition of qualification, a 401(k) or 403(b) plan must:</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	Be an eligible automatic contribution plan under Code section 	414(w)(3);</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	Require an automatic contribution percentage in the first year of 	participation of no less than 3 and not more than 10 percent of 	compensation (unless otherwise elected by the participant); </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	Increase the contribution annually by one percent after the first 	year of 	participation to at least 10 percent but not more than 15 	percent; and</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	Invest all contributions in accordance with 29 CFR Section 	2550.404c-5.</a:t>
            </a:r>
          </a:p>
        </p:txBody>
      </p:sp>
    </p:spTree>
    <p:extLst>
      <p:ext uri="{BB962C8B-B14F-4D97-AF65-F5344CB8AC3E}">
        <p14:creationId xmlns:p14="http://schemas.microsoft.com/office/powerpoint/2010/main" val="3873622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1" y="0"/>
            <a:ext cx="7918101" cy="816265"/>
          </a:xfrm>
        </p:spPr>
        <p:txBody>
          <a:bodyPr/>
          <a:lstStyle/>
          <a:p>
            <a:r>
              <a:rPr lang="en-US" sz="2400" dirty="0"/>
              <a:t>Section 101 Expanding Automatic Enrollment in Retirement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7606602"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Applicability: Any 401(k) or 403(b) plan established on or after December 29, 2022, except:</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	SIMPLE plans under Code Section 401(k)(11);</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	Governmental or church plan;</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	Plans in existence for less than three years; and</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	Employers with 10 or fewer employees.</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The exception to existing plans does not apply to an employer that adopts a MEP/PEP after enactment; however, each employer in a multiple employer plan is looked at separately to determine whether it is a small or new business.</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beginning after December 31, 2024.</a:t>
            </a:r>
          </a:p>
          <a:p>
            <a:pPr marL="0" marR="0" indent="0">
              <a:lnSpc>
                <a:spcPct val="107000"/>
              </a:lnSpc>
              <a:spcBef>
                <a:spcPts val="0"/>
              </a:spcBef>
              <a:spcAft>
                <a:spcPts val="800"/>
              </a:spcAft>
              <a:buNone/>
            </a:pPr>
            <a:endPar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254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1" y="0"/>
            <a:ext cx="7847763" cy="816265"/>
          </a:xfrm>
        </p:spPr>
        <p:txBody>
          <a:bodyPr/>
          <a:lstStyle/>
          <a:p>
            <a:r>
              <a:rPr lang="en-US" sz="2400" dirty="0"/>
              <a:t>Section 101 Expanding Automatic Enrollment in Retirement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29891"/>
            <a:ext cx="715010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285750" marR="0" indent="-285750">
              <a:lnSpc>
                <a:spcPct val="107000"/>
              </a:lnSpc>
              <a:spcBef>
                <a:spcPts val="0"/>
              </a:spcBef>
              <a:spcAft>
                <a:spcPts val="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What is the definition of employee for purposes of determining whether this provision applies (e.g., are part-time employees, seasonal, collectively bargained employees included?)</a:t>
            </a:r>
          </a:p>
          <a:p>
            <a:pPr marL="285750" marR="0" indent="-285750">
              <a:lnSpc>
                <a:spcPct val="107000"/>
              </a:lnSpc>
              <a:spcBef>
                <a:spcPts val="0"/>
              </a:spcBef>
              <a:spcAft>
                <a:spcPts val="0"/>
              </a:spcAft>
              <a:buFont typeface="Arial" panose="020B0604020202020204" pitchFamily="34" charset="0"/>
              <a:buChar char="•"/>
            </a:pPr>
            <a:r>
              <a:rPr lang="en-US" sz="1400" dirty="0">
                <a:solidFill>
                  <a:srgbClr val="001F5C"/>
                </a:solidFill>
                <a:latin typeface="GT America Lt" panose="00000400000000000000"/>
                <a:ea typeface="Calibri" panose="020F0502020204030204" pitchFamily="34" charset="0"/>
                <a:cs typeface="Times New Roman" panose="02020603050405020304" pitchFamily="18" charset="0"/>
              </a:rPr>
              <a:t>When do you determine whether the employer “normally” employees more than 10 employees for a taxable year?</a:t>
            </a:r>
          </a:p>
          <a:p>
            <a:pPr marL="285750" marR="0" indent="-285750">
              <a:lnSpc>
                <a:spcPct val="107000"/>
              </a:lnSpc>
              <a:spcBef>
                <a:spcPts val="0"/>
              </a:spcBef>
              <a:spcAft>
                <a:spcPts val="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How does this impact mergers and acquisitions, e.g. is a spinoff a new 	</a:t>
            </a:r>
            <a:r>
              <a:rPr lang="en-US" sz="1400" dirty="0">
                <a:solidFill>
                  <a:srgbClr val="001F5C"/>
                </a:solidFill>
                <a:latin typeface="GT America Lt" panose="00000400000000000000"/>
                <a:cs typeface="Times New Roman" panose="02020603050405020304" pitchFamily="18" charset="0"/>
              </a:rPr>
              <a:t>plan</a:t>
            </a: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t>
            </a:r>
          </a:p>
          <a:p>
            <a:pPr marL="285750" marR="0" indent="-285750">
              <a:lnSpc>
                <a:spcPct val="107000"/>
              </a:lnSpc>
              <a:spcBef>
                <a:spcPts val="0"/>
              </a:spcBef>
              <a:spcAft>
                <a:spcPts val="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Are current employers in a MEP/PEP established before enactment 	grandfathered? </a:t>
            </a:r>
          </a:p>
          <a:p>
            <a:pPr marL="285750" marR="0" indent="-285750">
              <a:lnSpc>
                <a:spcPct val="107000"/>
              </a:lnSpc>
              <a:spcBef>
                <a:spcPts val="0"/>
              </a:spcBef>
              <a:spcAft>
                <a:spcPts val="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What about merging an existing plan into a MEP/PEP?</a:t>
            </a:r>
          </a:p>
          <a:p>
            <a:pPr marL="285750" marR="0" indent="-285750">
              <a:lnSpc>
                <a:spcPct val="107000"/>
              </a:lnSpc>
              <a:spcBef>
                <a:spcPts val="0"/>
              </a:spcBef>
              <a:spcAft>
                <a:spcPts val="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Can a change in plan design or service provider cause a plan to lose 	grandfathered status?</a:t>
            </a:r>
          </a:p>
          <a:p>
            <a:pPr marL="285750" marR="0" indent="-285750">
              <a:lnSpc>
                <a:spcPct val="107000"/>
              </a:lnSpc>
              <a:spcBef>
                <a:spcPts val="0"/>
              </a:spcBef>
              <a:spcAft>
                <a:spcPts val="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Are there any new notice requirements other than what is required for 	current eligible automatic contribution arrangements and how would 	the current notices need to be modified?</a:t>
            </a:r>
          </a:p>
          <a:p>
            <a:pPr marL="285750" marR="0" indent="-285750">
              <a:lnSpc>
                <a:spcPct val="107000"/>
              </a:lnSpc>
              <a:spcBef>
                <a:spcPts val="0"/>
              </a:spcBef>
              <a:spcAft>
                <a:spcPts val="800"/>
              </a:spcAft>
              <a:buFont typeface="Arial" panose="020B0604020202020204" pitchFamily="34" charset="0"/>
              <a:buChar char="•"/>
            </a:pPr>
            <a:endPar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9629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p:txBody>
          <a:bodyPr/>
          <a:lstStyle/>
          <a:p>
            <a:r>
              <a:rPr lang="en-US" sz="2400" dirty="0"/>
              <a:t>Section 125: Improving Coverage for Part-Time Workers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715010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This section reduces the 3-year rule under SECURE to 2 years.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Clarifies that pre-2021 service is disregarded for vesting purposes, as if part of SECURE.</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Extends the LTPT coverage rules to ERISA 403(b) plans.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beginning after December 31, 2024.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147117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F41A-5EE8-41E3-B3A6-69EAC138D2DE}"/>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96E5F9F4-0643-4744-BA6E-3C38EF2B3F2A}"/>
              </a:ext>
            </a:extLst>
          </p:cNvPr>
          <p:cNvSpPr>
            <a:spLocks noGrp="1"/>
          </p:cNvSpPr>
          <p:nvPr>
            <p:ph idx="1"/>
          </p:nvPr>
        </p:nvSpPr>
        <p:spPr>
          <a:xfrm>
            <a:off x="0" y="630779"/>
            <a:ext cx="6858000" cy="3505956"/>
          </a:xfrm>
        </p:spPr>
        <p:txBody>
          <a:bodyPr/>
          <a:lstStyle/>
          <a:p>
            <a:pPr marL="285750" marR="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rPr>
              <a:t>Timeline 2020-2032 (Slide 3) </a:t>
            </a:r>
          </a:p>
          <a:p>
            <a:pPr marL="285750" marR="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rPr>
              <a:t>Remedial Amendment Period (Slide 13)</a:t>
            </a:r>
          </a:p>
          <a:p>
            <a:pPr marL="285750" marR="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rPr>
              <a:t>Plan Design Requirements (Slide 15)</a:t>
            </a:r>
          </a:p>
          <a:p>
            <a:pPr marL="285750" marR="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rPr>
              <a:t>Plan Design Options (Slide 22)</a:t>
            </a:r>
          </a:p>
          <a:p>
            <a:pPr marL="285750" marR="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rPr>
              <a:t>Plan Administration (Slide 51)</a:t>
            </a:r>
          </a:p>
          <a:p>
            <a:pPr marL="285750" marR="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rPr>
              <a:t>Lifetime Income and Annuities (Slide 78)</a:t>
            </a:r>
          </a:p>
          <a:p>
            <a:pPr marL="285750" marR="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rPr>
              <a:t>Pooled Employer/Multiple Employer Provisions (Slide 84)</a:t>
            </a:r>
          </a:p>
          <a:p>
            <a:pPr marL="285750" marR="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rPr>
              <a:t>Defined Benefit Plans (Slide 88)</a:t>
            </a:r>
          </a:p>
          <a:p>
            <a:pPr marL="285750" marR="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rPr>
              <a:t>Reports to Congress (Slide 98)</a:t>
            </a:r>
          </a:p>
          <a:p>
            <a:pPr marL="285750" marR="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rPr>
              <a:t>Small Employers (Slide 105)</a:t>
            </a:r>
          </a:p>
          <a:p>
            <a:pPr marL="285750" marR="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rPr>
              <a:t>Individuals (Slide 116)</a:t>
            </a:r>
          </a:p>
          <a:p>
            <a:pPr marL="285750" marR="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rPr>
              <a:t>Other Provisions (Slide 127)</a:t>
            </a:r>
          </a:p>
          <a:p>
            <a:endParaRPr lang="en-US" dirty="0"/>
          </a:p>
        </p:txBody>
      </p:sp>
    </p:spTree>
    <p:extLst>
      <p:ext uri="{BB962C8B-B14F-4D97-AF65-F5344CB8AC3E}">
        <p14:creationId xmlns:p14="http://schemas.microsoft.com/office/powerpoint/2010/main" val="139816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1" y="0"/>
            <a:ext cx="7566409" cy="816265"/>
          </a:xfrm>
        </p:spPr>
        <p:txBody>
          <a:bodyPr/>
          <a:lstStyle/>
          <a:p>
            <a:r>
              <a:rPr lang="en-US" sz="2200" dirty="0"/>
              <a:t>Section 109:  Higher Catch-Up Limit to Apply at Age 60, 61, 62 and 63</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7150100" cy="2963321"/>
          </a:xfrm>
        </p:spPr>
        <p:txBody>
          <a:bodyPr/>
          <a:lstStyle/>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Plans other than SIMPLE Plans: For an eligible participant who would attain age 60 but would not attain age 64 before the close of the taxable year, the catch-up contribution amount is the greater of $10,000 or an amount equal to 150 percent of the dollar amount for 2024 for individuals who are not age 60 to 64. </a:t>
            </a:r>
          </a:p>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SIMPLE Plans: For an eligible participant who would attain age 60 but would not attain age 64 before the close of the taxable year, the catch-up contribution amount is the greater of $5,000 or an amount equal to 150 percent of the dollar amount for 2025 for individuals who are not age 60 to 64. </a:t>
            </a:r>
          </a:p>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Catch-up contributions will be subject to the cost-of-living adjustments, but the base period is the calendar quarter beginning July 1, 2024.</a:t>
            </a:r>
          </a:p>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beginning after December 31, 2024.</a:t>
            </a:r>
          </a:p>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149289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1" y="0"/>
            <a:ext cx="7787473" cy="816265"/>
          </a:xfrm>
        </p:spPr>
        <p:txBody>
          <a:bodyPr/>
          <a:lstStyle/>
          <a:p>
            <a:r>
              <a:rPr lang="en-US" sz="2100" dirty="0"/>
              <a:t>Section 603: Elective Deferrals Generally Limited to Regular Contribution Limit</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19843"/>
            <a:ext cx="715010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For individual’s whose compensation for the preceding year from the employer exceeded $145,000 (adjusted), catch-up contributions must be made on a Roth basis.</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Does not apply to SEPs or SIMPLEs.</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beginning after December 31, 2023.</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342900" indent="-342900">
              <a:lnSpc>
                <a:spcPct val="107000"/>
              </a:lnSpc>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The statute does not require plan sponsors to provide notice of these requirements to participants. However, given the importance of these changes, Treasury could provide a model notice to include with other required notices.</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6000"/>
              </a:lnSpc>
              <a:buFont typeface="Symbol" panose="05050102010706020507" pitchFamily="18" charset="2"/>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Is a plan sponsor allowed to limit all participants to making catch-up contributions as Roth, with an option for individuals with compensation under $145,000 an opportunity to opt out?</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An individual with compensation less than $145,000 may elect to make catch-up contributions either on a Roth or pre-tax basis. Is a plan sponsor allowed to limit the election frequencies for such individuals?</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71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1" y="0"/>
            <a:ext cx="7787473" cy="816265"/>
          </a:xfrm>
        </p:spPr>
        <p:txBody>
          <a:bodyPr/>
          <a:lstStyle/>
          <a:p>
            <a:r>
              <a:rPr lang="en-US" sz="2100" dirty="0"/>
              <a:t>Section 603: Elective Deferrals Generally Limited to Regular Contribution Limit</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19843"/>
            <a:ext cx="715010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342900" marR="0" lvl="0" indent="-342900">
              <a:lnSpc>
                <a:spcPct val="107000"/>
              </a:lnSpc>
              <a:spcBef>
                <a:spcPts val="0"/>
              </a:spcBef>
              <a:spcAft>
                <a:spcPts val="0"/>
              </a:spcAft>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What is the procedure for correcting contributions for individuals whose compensation is later determined to be above the threshold or would such amounts be recharacterized as Roth catch-up contributions? If recharacterized as Roth catch-up contributions:</a:t>
            </a:r>
            <a:endParaRPr lang="en-US" sz="1400" kern="1200" dirty="0">
              <a:solidFill>
                <a:srgbClr val="001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In which year should the contributions be included in the employee’s taxable income? For example, are the contributions determined to be Roth catch-up in the year following the year in which they are deposited in the plan?</a:t>
            </a:r>
            <a:endParaRPr lang="en-US" sz="1400" dirty="0">
              <a:solidFill>
                <a:srgbClr val="001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Should the contributions be excluded from wages for purposes of income tax withholding?</a:t>
            </a:r>
            <a:endParaRPr lang="en-US" sz="1400" dirty="0">
              <a:solidFill>
                <a:srgbClr val="001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Should the contributions be excluded from wages for other purposes, such as applying various wage thresholds and compliance testing? </a:t>
            </a:r>
            <a:endParaRPr lang="en-US" sz="1400" dirty="0">
              <a:solidFill>
                <a:srgbClr val="001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How should the contributions be reported as income?</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9817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1" y="0"/>
            <a:ext cx="7787473" cy="816265"/>
          </a:xfrm>
        </p:spPr>
        <p:txBody>
          <a:bodyPr/>
          <a:lstStyle/>
          <a:p>
            <a:r>
              <a:rPr lang="en-US" sz="2100" dirty="0"/>
              <a:t>Section 603: Elective Deferrals Generally Limited to Regular Contribution Limit</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19843"/>
            <a:ext cx="715010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342900" marR="0" lvl="0" indent="-342900">
              <a:lnSpc>
                <a:spcPct val="107000"/>
              </a:lnSpc>
              <a:spcBef>
                <a:spcPts val="0"/>
              </a:spcBef>
              <a:spcAft>
                <a:spcPts val="0"/>
              </a:spcAft>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What is the compensation for individuals with part-year employment in the prior year or new hires or should such individuals be deemed to be under $145,000? For example, an employee’s annual compensation is $200,000, and the person is hired in August. Therefore, in year one, the person had no wages from the employer in the prior year, so they are below $145,000.  In year two, the actual prior year’s wages were below $145,00. It would only be until year three that the prior year’s wages were above $145,000 so in that year, the person would be limited to Roth only in year three.</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Will individuals without wages under Code Section 3121(a) be considered to have wages ?</a:t>
            </a:r>
            <a:endParaRPr lang="en-US" sz="1400" kern="1200" dirty="0">
              <a:solidFill>
                <a:srgbClr val="001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solidFill>
                  <a:srgbClr val="001F5C"/>
                </a:solidFill>
                <a:latin typeface="GT America Lt" panose="00000400000000000000" pitchFamily="50" charset="0"/>
                <a:cs typeface="Times New Roman" panose="02020603050405020304" pitchFamily="18" charset="0"/>
              </a:rPr>
              <a:t>Given</a:t>
            </a:r>
            <a:r>
              <a:rPr lang="en-US" sz="1400" dirty="0">
                <a:solidFill>
                  <a:srgbClr val="001F5C"/>
                </a:solidFill>
                <a:effectLst/>
                <a:latin typeface="GT America Lt" panose="00000400000000000000" pitchFamily="50" charset="0"/>
                <a:ea typeface="Times New Roman" panose="02020603050405020304" pitchFamily="18" charset="0"/>
                <a:cs typeface="Times New Roman" panose="02020603050405020304" pitchFamily="18" charset="0"/>
              </a:rPr>
              <a:t> the number of outstanding issues, and the major systems overhaul for payroll providers, recordkeepers and plans sponsors that cannot be started until guidance is received, Treasury should extend the applicability date by 12 to 24 months or at least provide for good faith compliance during that period.601</a:t>
            </a:r>
            <a:endPar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5497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p:txBody>
          <a:bodyPr/>
          <a:lstStyle/>
          <a:p>
            <a:r>
              <a:rPr lang="en-US" sz="5600" dirty="0"/>
              <a:t>Plan Design Options</a:t>
            </a:r>
          </a:p>
        </p:txBody>
      </p:sp>
    </p:spTree>
    <p:extLst>
      <p:ext uri="{BB962C8B-B14F-4D97-AF65-F5344CB8AC3E}">
        <p14:creationId xmlns:p14="http://schemas.microsoft.com/office/powerpoint/2010/main" val="2084034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58250" cy="816265"/>
          </a:xfrm>
        </p:spPr>
        <p:txBody>
          <a:bodyPr>
            <a:noAutofit/>
          </a:bodyPr>
          <a:lstStyle/>
          <a:p>
            <a:pPr>
              <a:lnSpc>
                <a:spcPct val="100000"/>
              </a:lnSpc>
            </a:pPr>
            <a:r>
              <a:rPr lang="en-US" sz="2400" dirty="0"/>
              <a:t>Section 110: Treatment of Student Loan Payments as Elective Deferral for Purposes of Matching Contributions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190918" y="713434"/>
            <a:ext cx="7486022" cy="3464518"/>
          </a:xfrm>
        </p:spPr>
        <p:txBody>
          <a:bodyPr/>
          <a:lstStyle/>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Qualified student loan payment: A payment made by the employee in repayment of a qualified education loan incurred by the employee to pay qualified higher education expenses but only:</a:t>
            </a:r>
          </a:p>
          <a:p>
            <a:pPr lvl="1" indent="0">
              <a:lnSpc>
                <a:spcPct val="107000"/>
              </a:lnSpc>
              <a:spcBef>
                <a:spcPts val="0"/>
              </a:spcBef>
              <a:spcAft>
                <a:spcPts val="800"/>
              </a:spcAft>
              <a:buNone/>
            </a:pPr>
            <a:r>
              <a:rPr lang="en-US" sz="215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To the extent the payments, in the aggregate for the year, do not exceed the 	402(g) limit (or the employee’s compensation, if less) reduced by any elective 	deferrals; and</a:t>
            </a:r>
          </a:p>
          <a:p>
            <a:pPr lvl="1"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If the employee annually certifies to the employer that payments were made.</a:t>
            </a:r>
          </a:p>
        </p:txBody>
      </p:sp>
    </p:spTree>
    <p:extLst>
      <p:ext uri="{BB962C8B-B14F-4D97-AF65-F5344CB8AC3E}">
        <p14:creationId xmlns:p14="http://schemas.microsoft.com/office/powerpoint/2010/main" val="2916163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58250" cy="816265"/>
          </a:xfrm>
        </p:spPr>
        <p:txBody>
          <a:bodyPr/>
          <a:lstStyle/>
          <a:p>
            <a:pPr>
              <a:lnSpc>
                <a:spcPct val="100000"/>
              </a:lnSpc>
            </a:pPr>
            <a:r>
              <a:rPr lang="en-US" sz="2000" dirty="0"/>
              <a:t>Section 110: Treatment of Student Loan Payments as Elective Deferral for Purposes of Matching Contributions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1" y="611729"/>
            <a:ext cx="7747279" cy="2963321"/>
          </a:xfrm>
        </p:spPr>
        <p:txBody>
          <a:bodyPr/>
          <a:lstStyle/>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An employer contribution made on behalf of a qualified student loan payment will be treated as a matching contribution if:</a:t>
            </a:r>
          </a:p>
          <a:p>
            <a:pPr lvl="1" indent="0">
              <a:lnSpc>
                <a:spcPct val="107000"/>
              </a:lnSpc>
              <a:spcBef>
                <a:spcPts val="0"/>
              </a:spcBef>
              <a:spcAft>
                <a:spcPts val="800"/>
              </a:spcAft>
              <a:buNone/>
            </a:pPr>
            <a:r>
              <a:rPr lang="en-US" sz="215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The plan provides matching contributions on account of elective deferrals at the 	same rate as contributions on account of qualified student loan payments;</a:t>
            </a:r>
          </a:p>
          <a:p>
            <a:pPr lvl="1"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The plan provides matching contributions on account of qualified student loan 	payments only on behalf of employees otherwise entitled to receive matching 	contribution on account of elective deferrals; </a:t>
            </a:r>
          </a:p>
          <a:p>
            <a:pPr lvl="1"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All employees eligible to receive matching contributions on account of elective 	deferrals are eligible to receive matching contributions on account of qualified 	student loan payments; and</a:t>
            </a:r>
          </a:p>
          <a:p>
            <a:pPr lvl="1"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Matching contributions made on account of qualified student loan payments vest 	the same as matching contribution on account of elective deferrals. </a:t>
            </a:r>
          </a:p>
        </p:txBody>
      </p:sp>
    </p:spTree>
    <p:extLst>
      <p:ext uri="{BB962C8B-B14F-4D97-AF65-F5344CB8AC3E}">
        <p14:creationId xmlns:p14="http://schemas.microsoft.com/office/powerpoint/2010/main" val="497575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58250" cy="816265"/>
          </a:xfrm>
        </p:spPr>
        <p:txBody>
          <a:bodyPr/>
          <a:lstStyle/>
          <a:p>
            <a:pPr>
              <a:lnSpc>
                <a:spcPct val="100000"/>
              </a:lnSpc>
            </a:pPr>
            <a:r>
              <a:rPr lang="en-US" sz="2000" dirty="0"/>
              <a:t>Section 110: Treatment of Student Loan Payments as Elective Deferral for Purposes of Matching Contributions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87609" y="408132"/>
            <a:ext cx="9033468" cy="2963321"/>
          </a:xfrm>
        </p:spPr>
        <p:txBody>
          <a:bodyPr/>
          <a:lstStyle/>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Nondiscrimination</a:t>
            </a:r>
          </a:p>
          <a:p>
            <a:pPr lvl="1" indent="0">
              <a:lnSpc>
                <a:spcPct val="107000"/>
              </a:lnSpc>
              <a:spcBef>
                <a:spcPts val="0"/>
              </a:spcBef>
              <a:spcAft>
                <a:spcPts val="800"/>
              </a:spcAft>
              <a:buNone/>
            </a:pPr>
            <a:r>
              <a:rPr lang="en-US" sz="205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The student loan match provision will be treated as being available even if an individual does not have 	student loan debt.</a:t>
            </a:r>
          </a:p>
          <a:p>
            <a:pPr lvl="1"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	Generally, student loan payments are not considered contributions under the plan, except a plan may 	treat them as an elective deferral for ADP and ACP testing.</a:t>
            </a:r>
          </a:p>
          <a:p>
            <a:pPr lvl="1"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	May test the group receiving qualified student loan matching contributions separately.</a:t>
            </a:r>
          </a:p>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Certification</a:t>
            </a:r>
          </a:p>
          <a:p>
            <a:pPr lvl="1" indent="0">
              <a:lnSpc>
                <a:spcPct val="107000"/>
              </a:lnSpc>
              <a:spcBef>
                <a:spcPts val="0"/>
              </a:spcBef>
              <a:spcAft>
                <a:spcPts val="800"/>
              </a:spcAft>
              <a:buNone/>
            </a:pPr>
            <a:r>
              <a:rPr lang="en-US" sz="205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An employer may rely on the employee’s certification.</a:t>
            </a:r>
          </a:p>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after December 31, 2023.</a:t>
            </a:r>
          </a:p>
          <a:p>
            <a:pPr marL="0" marR="0" indent="0">
              <a:lnSpc>
                <a:spcPct val="107000"/>
              </a:lnSpc>
              <a:spcBef>
                <a:spcPts val="0"/>
              </a:spcBef>
              <a:spcAft>
                <a:spcPts val="800"/>
              </a:spcAft>
              <a:buNone/>
            </a:pPr>
            <a:endPar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0342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58250" cy="816265"/>
          </a:xfrm>
        </p:spPr>
        <p:txBody>
          <a:bodyPr/>
          <a:lstStyle/>
          <a:p>
            <a:pPr>
              <a:lnSpc>
                <a:spcPct val="100000"/>
              </a:lnSpc>
            </a:pPr>
            <a:r>
              <a:rPr lang="en-US" sz="2000" dirty="0"/>
              <a:t>Section 110: Treatment of Student Loan Payments as Elective Deferral for Purposes of Matching Contributions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408132"/>
            <a:ext cx="8652258" cy="2963321"/>
          </a:xfrm>
        </p:spPr>
        <p:txBody>
          <a:bodyPr/>
          <a:lstStyle/>
          <a:p>
            <a:pPr marL="0" marR="0" indent="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342900" indent="-342900">
              <a:lnSpc>
                <a:spcPct val="107000"/>
              </a:lnSpc>
              <a:buFont typeface="Symbol" panose="05050102010706020507" pitchFamily="18" charset="2"/>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It is unclear whether an employer must adopt such procedures, what constitutes reasonable procedures to claim matching contributions, and if any procedures that are adopted must incorporate the annual deadline set forth in Treasury/IRS guidance.  The use of the word “permitting” indicates that employers are not required to establish procedures to claim matching contributions after the end of the year, but this should be confirmed. </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Any guidance on these procedures also should allow a requirement to register eligible loans with the employer or plan sponsors so the payments made throughout the year may be tracked, provided the participant is given an opportunity to review and correct payment information collected.</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The term "qualified student loan payment" means a payment made by an employee in repayment of a qualified education … but only … (ii) if the employee certifies annually to the employer making the matching contribution under this paragraph that such payment has been made on such loan.“ Treasury should clarify that this certification requirement is deemed satisfied if the employer tracks the payments.</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If the plan sponsor does not track the payments, and, instead relies on a certification: </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May the certification be required more often than annually? </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What is the method of certification? </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4659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58250" cy="816265"/>
          </a:xfrm>
        </p:spPr>
        <p:txBody>
          <a:bodyPr/>
          <a:lstStyle/>
          <a:p>
            <a:pPr>
              <a:lnSpc>
                <a:spcPct val="100000"/>
              </a:lnSpc>
            </a:pPr>
            <a:r>
              <a:rPr lang="en-US" sz="2000" dirty="0"/>
              <a:t>Section 110: Treatment of Student Loan Payments as Elective Deferral for Purposes of Matching Contributions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408132"/>
            <a:ext cx="9033468"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r>
              <a:rPr lang="en-US" sz="1400" dirty="0">
                <a:effectLst/>
                <a:latin typeface="GT America Lt" panose="00000400000000000000" pitchFamily="50"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Treasury should confirm that student loan repayments may be on behalf of someone else are qualified student loan repayments if the loan is in the employee’s name.</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As noted above, Section 110(g)(2) specifies that a plan may impose an annual deadline to claim student loan matching contributions as late as 3 months after the close of each plan year. However, Code Section 4979 imposes a 10% excess tax on, among other things, excess contributions over the maximum permitted under ADP and ACP testing, unless those excess amounts are distributed within 2 ½ months after the end of the plan year. To the extent plans are required to allow plan participants at least 3 months after the end of the plan year to provide certifications, those certifications could change applicable nondiscrimination testing results which in turn could give rise to corrective distributions that could not be made within the 2 ½ month time frame to avoid an employer excise tax. Treasury could harmonize this by specifying that the six-month period currently provided to certain EACAs under the statute will also be provided to plans that allow for student loan matching. </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The 3-month period to claim a student loan match means that this match could be after other matching contributions have been made and will cause administrative issues with current rules. Treasury should clarify the reasoning behind the 3-month period, how the late date will impact deductibility, 415 testing and other nondiscrimination testing, and that (as noted above) it is optional, not required.  </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469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a:xfrm>
            <a:off x="0" y="-1"/>
            <a:ext cx="5939073" cy="3222437"/>
          </a:xfrm>
        </p:spPr>
        <p:txBody>
          <a:bodyPr/>
          <a:lstStyle/>
          <a:p>
            <a:r>
              <a:rPr lang="en-US" sz="5600" dirty="0"/>
              <a:t>Timeline</a:t>
            </a:r>
          </a:p>
        </p:txBody>
      </p:sp>
      <p:sp>
        <p:nvSpPr>
          <p:cNvPr id="4" name="TextBox 3">
            <a:extLst>
              <a:ext uri="{FF2B5EF4-FFF2-40B4-BE49-F238E27FC236}">
                <a16:creationId xmlns:a16="http://schemas.microsoft.com/office/drawing/2014/main" id="{44C74044-475F-4A6D-9F5B-40AFD2FC3272}"/>
              </a:ext>
            </a:extLst>
          </p:cNvPr>
          <p:cNvSpPr txBox="1"/>
          <p:nvPr/>
        </p:nvSpPr>
        <p:spPr>
          <a:xfrm>
            <a:off x="2180493" y="2933490"/>
            <a:ext cx="4622242" cy="1354217"/>
          </a:xfrm>
          <a:prstGeom prst="rect">
            <a:avLst/>
          </a:prstGeom>
          <a:noFill/>
        </p:spPr>
        <p:txBody>
          <a:bodyPr wrap="square" rtlCol="0">
            <a:spAutoFit/>
          </a:bodyPr>
          <a:lstStyle/>
          <a:p>
            <a:pPr>
              <a:lnSpc>
                <a:spcPct val="100000"/>
              </a:lnSpc>
            </a:pPr>
            <a:r>
              <a:rPr lang="en-US" sz="1600" u="sng" dirty="0"/>
              <a:t>Key</a:t>
            </a:r>
          </a:p>
          <a:p>
            <a:pPr>
              <a:lnSpc>
                <a:spcPct val="100000"/>
              </a:lnSpc>
            </a:pPr>
            <a:r>
              <a:rPr lang="en-US" sz="1600" dirty="0">
                <a:solidFill>
                  <a:srgbClr val="FF0000"/>
                </a:solidFill>
              </a:rPr>
              <a:t>Needs guidance, regulation or agency action</a:t>
            </a:r>
          </a:p>
          <a:p>
            <a:pPr>
              <a:lnSpc>
                <a:spcPct val="100000"/>
              </a:lnSpc>
            </a:pPr>
            <a:r>
              <a:rPr lang="en-US" sz="1600" dirty="0">
                <a:solidFill>
                  <a:srgbClr val="FFC000"/>
                </a:solidFill>
              </a:rPr>
              <a:t>May need guidance, regulation or transition issues</a:t>
            </a:r>
          </a:p>
          <a:p>
            <a:pPr>
              <a:lnSpc>
                <a:spcPct val="100000"/>
              </a:lnSpc>
            </a:pPr>
            <a:r>
              <a:rPr lang="en-US" sz="1600" dirty="0">
                <a:solidFill>
                  <a:srgbClr val="00B050"/>
                </a:solidFill>
              </a:rPr>
              <a:t>Self-implementing</a:t>
            </a:r>
            <a:r>
              <a:rPr lang="en-US" sz="1600" dirty="0"/>
              <a:t> </a:t>
            </a:r>
          </a:p>
          <a:p>
            <a:endParaRPr lang="en-US" dirty="0"/>
          </a:p>
        </p:txBody>
      </p:sp>
    </p:spTree>
    <p:extLst>
      <p:ext uri="{BB962C8B-B14F-4D97-AF65-F5344CB8AC3E}">
        <p14:creationId xmlns:p14="http://schemas.microsoft.com/office/powerpoint/2010/main" val="486517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58250" cy="816265"/>
          </a:xfrm>
        </p:spPr>
        <p:txBody>
          <a:bodyPr/>
          <a:lstStyle/>
          <a:p>
            <a:pPr>
              <a:lnSpc>
                <a:spcPct val="100000"/>
              </a:lnSpc>
            </a:pPr>
            <a:r>
              <a:rPr lang="en-US" sz="2000" dirty="0"/>
              <a:t>Section 110: Treatment of Student Loan Payments as Elective Deferral for Purposes of Matching Contributions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55266" y="136827"/>
            <a:ext cx="9033468" cy="2963321"/>
          </a:xfrm>
        </p:spPr>
        <p:txBody>
          <a:bodyPr/>
          <a:lstStyle/>
          <a:p>
            <a:pPr marL="0" marR="0" indent="0">
              <a:lnSpc>
                <a:spcPct val="107000"/>
              </a:lnSpc>
              <a:spcBef>
                <a:spcPts val="0"/>
              </a:spcBef>
              <a:spcAft>
                <a:spcPts val="800"/>
              </a:spcAft>
              <a:buNone/>
            </a:pPr>
            <a:endPar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171450" indent="-171450">
              <a:lnSpc>
                <a:spcPct val="107000"/>
              </a:lnSpc>
              <a:spcAft>
                <a:spcPts val="800"/>
              </a:spcAft>
              <a:buFont typeface="Arial" panose="020B0604020202020204" pitchFamily="34" charset="0"/>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Treasury should clarify that matching contributions for student loan payments that are later refunded or returned (before the plan’s certification deadline) are not required to be forfeited. A match made on the basis of a payment actually made in good faith should be permitted to remain in the plan. </a:t>
            </a:r>
          </a:p>
          <a:p>
            <a:pPr marL="171450" marR="0" indent="-171450">
              <a:lnSpc>
                <a:spcPct val="107000"/>
              </a:lnSpc>
              <a:spcBef>
                <a:spcPts val="0"/>
              </a:spcBef>
              <a:spcAft>
                <a:spcPts val="800"/>
              </a:spcAft>
              <a:buFont typeface="Arial" panose="020B0604020202020204" pitchFamily="34" charset="0"/>
              <a:buChar char="•"/>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Section 110 allows the Secretary to issue guidance on the following, and we encourage Treasury to do so as soon as possible:</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a:lnSpc>
                <a:spcPct val="107000"/>
              </a:lnSpc>
              <a:spcBef>
                <a:spcPts val="0"/>
              </a:spcBef>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Allowing qualified student loan matching contributions at a different frequency than other matching contributions;</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a:lnSpc>
                <a:spcPct val="107000"/>
              </a:lnSpc>
              <a:spcBef>
                <a:spcPts val="0"/>
              </a:spcBef>
              <a:spcAft>
                <a:spcPts val="800"/>
              </a:spcAft>
            </a:pP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Reasonable procedures for claiming matching contribution, including an annual deadline; and </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400" dirty="0">
                <a:solidFill>
                  <a:srgbClr val="001F5C"/>
                </a:solidFill>
                <a:effectLst/>
                <a:latin typeface="GT America Lt" panose="00000400000000000000" pitchFamily="50" charset="0"/>
                <a:ea typeface="Calibri" panose="020F0502020204030204" pitchFamily="34" charset="0"/>
                <a:cs typeface="NewCenturySchlbk-Roman"/>
              </a:rPr>
              <a:t>Treasury should issue model amendments to implement matching contributions on such qualified student loan payments.</a:t>
            </a:r>
            <a:endPar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3597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113: Small Immediate Financial Incentives for Contributing to a Plan</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Amends ERISA and the Code to allow 401(k) and 403(b) plans to offer “de minimis financial incentives (not paid for with plan assets)” to employees who elect to make contributions to the plan.</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The first plan year after the date of enactment.</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endParaRPr lang="en-US" sz="1600" dirty="0">
              <a:solidFill>
                <a:srgbClr val="001F5C"/>
              </a:solidFill>
              <a:latin typeface="GT America Lt" panose="0000040000000000000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What is “de minimis”? </a:t>
            </a:r>
            <a:endParaRPr lang="en-US" sz="16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Confirmation that the provision of cash, including gift certificates or gift cards would be taxable, similar to 26 CFR § 1.132-6(a).</a:t>
            </a:r>
            <a:endParaRPr lang="en-US" sz="16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Must the incentive be offered to all participants? For example, may highly compensated employees be excluded? </a:t>
            </a:r>
            <a:endParaRPr lang="en-US" sz="16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May an entity other than the employer provide the incentive?</a:t>
            </a:r>
            <a:endParaRPr lang="en-US" sz="16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Are there any limits on the form of the incentive? </a:t>
            </a:r>
            <a:endParaRPr lang="en-US" sz="16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828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r>
              <a:rPr lang="en-US" sz="2400" dirty="0"/>
              <a:t>Section 115: Withdrawal for Certain Emergency Expenses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Amends Code Section 72(t) to allow for one annual penalty free withdrawal (from all plans maintained by the employer) for “emergency personal expenses,” not to exceed the lesser of $1,000 or an individual’s total nonforfeitable benefit.</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If an amount is treated as an emergency distribution, no amount may be treated as such a distribution for the following three calendar years unless the previous distribution is fully repaid, or the aggregate elective deferrals and employee contributions equal the amount distributed as an emergency distribution. </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An “emergency personal expense” is a distribution to meet unforeseeable or immediate financial needs relating to necessary personal or family emergency expenses.” </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plan may rely on the employee’s written certification that distribution meets the definition of an emergency. </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Distribution may be repaid similar to distributions for birth or adoption distributions.</a:t>
            </a:r>
          </a:p>
        </p:txBody>
      </p:sp>
    </p:spTree>
    <p:extLst>
      <p:ext uri="{BB962C8B-B14F-4D97-AF65-F5344CB8AC3E}">
        <p14:creationId xmlns:p14="http://schemas.microsoft.com/office/powerpoint/2010/main" val="41389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r>
              <a:rPr lang="en-US" sz="2400" dirty="0"/>
              <a:t>Section 115: Withdrawal for Certain Emergency Expenses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noAutofit/>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Distributions made after December 31, 2023.</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a:t>
            </a:r>
          </a:p>
          <a:p>
            <a:pPr marL="800100" lvl="1" indent="-285750">
              <a:lnSpc>
                <a:spcPct val="107000"/>
              </a:lnSpc>
              <a:spcBef>
                <a:spcPts val="0"/>
              </a:spcBef>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The statute provides that the Secretary of the Treasury may provide for regulations for exceptions to the certification rule where the plan administrator has actual knowledge that is contrary to the employee’s certification and for procedures for addressing cases of employee misrepresentation. </a:t>
            </a:r>
          </a:p>
          <a:p>
            <a:pPr marL="800100" lvl="1" indent="-285750">
              <a:lnSpc>
                <a:spcPct val="107000"/>
              </a:lnSpc>
              <a:spcBef>
                <a:spcPts val="0"/>
              </a:spcBef>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Further definition of “unforeseen or immediate”?</a:t>
            </a:r>
          </a:p>
          <a:p>
            <a:pPr marL="800100" lvl="1" indent="-285750">
              <a:lnSpc>
                <a:spcPct val="107000"/>
              </a:lnSpc>
              <a:spcBef>
                <a:spcPts val="0"/>
              </a:spcBef>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Is the annual withdrawal based on the plan year or from each distribution for each individual?</a:t>
            </a:r>
          </a:p>
        </p:txBody>
      </p:sp>
    </p:spTree>
    <p:extLst>
      <p:ext uri="{BB962C8B-B14F-4D97-AF65-F5344CB8AC3E}">
        <p14:creationId xmlns:p14="http://schemas.microsoft.com/office/powerpoint/2010/main" val="1284080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127: Emergency Savings Accounts Linked to Individual Account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571536"/>
            <a:ext cx="9144000" cy="2963321"/>
          </a:xfrm>
        </p:spPr>
        <p:txBody>
          <a:bodyPr>
            <a:noAutofit/>
          </a:bodyPr>
          <a:lstStyle/>
          <a:p>
            <a:pPr marL="0" marR="0" indent="0">
              <a:spcBef>
                <a:spcPts val="0"/>
              </a:spcBef>
              <a:spcAft>
                <a:spcPts val="0"/>
              </a:spcAft>
              <a:buNone/>
            </a:pPr>
            <a:r>
              <a:rPr lang="en-US" dirty="0">
                <a:solidFill>
                  <a:srgbClr val="001F5C"/>
                </a:solidFill>
                <a:effectLst/>
                <a:latin typeface="GT America Lt" panose="00000400000000000000"/>
                <a:ea typeface="Calibri" panose="020F0502020204030204" pitchFamily="34" charset="0"/>
                <a:cs typeface="Times New Roman" panose="02020603050405020304" pitchFamily="18" charset="0"/>
              </a:rPr>
              <a:t>Section 127 amends both ERISA and the Code to provide for pension-linked emergency savings accounts. A pension-linked emergency savings account is a short-term savings account established and maintained as part of an individual account plan that is designated as a Roth account and only accepts participant contributions.</a:t>
            </a:r>
          </a:p>
          <a:p>
            <a:pPr marL="0" marR="0" indent="0">
              <a:spcBef>
                <a:spcPts val="0"/>
              </a:spcBef>
              <a:spcAft>
                <a:spcPts val="0"/>
              </a:spcAft>
              <a:buNone/>
            </a:pPr>
            <a:endParaRPr lang="en-US" dirty="0">
              <a:solidFill>
                <a:srgbClr val="001F5C"/>
              </a:solidFill>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solidFill>
                  <a:srgbClr val="001F5C"/>
                </a:solidFill>
                <a:effectLst/>
                <a:latin typeface="GT America Lt" panose="00000400000000000000"/>
                <a:ea typeface="Calibri" panose="020F0502020204030204" pitchFamily="34" charset="0"/>
                <a:cs typeface="Times New Roman" panose="02020603050405020304" pitchFamily="18" charset="0"/>
              </a:rPr>
              <a:t>An eligible participant is any employee who meets the eligibility requirements, except for HCEs, but an individual who was a participant and who becomes an HCE may retain the account but may not make contributions.</a:t>
            </a:r>
          </a:p>
          <a:p>
            <a:pPr marL="0" marR="0" indent="0">
              <a:lnSpc>
                <a:spcPct val="107000"/>
              </a:lnSpc>
              <a:spcBef>
                <a:spcPts val="0"/>
              </a:spcBef>
              <a:spcAft>
                <a:spcPts val="800"/>
              </a:spcAft>
              <a:buNone/>
            </a:pPr>
            <a:r>
              <a:rPr lang="en-US" dirty="0">
                <a:solidFill>
                  <a:srgbClr val="001F5C"/>
                </a:solidFill>
                <a:effectLst/>
                <a:latin typeface="GT America Lt" panose="00000400000000000000"/>
                <a:ea typeface="Calibri" panose="020F0502020204030204" pitchFamily="34" charset="0"/>
                <a:cs typeface="Times New Roman" panose="02020603050405020304" pitchFamily="18" charset="0"/>
              </a:rPr>
              <a:t>Automatic enrollment</a:t>
            </a:r>
          </a:p>
          <a:p>
            <a:pPr lvl="1"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May enroll the participant up 3 percent of compensation with an option to change or opt out. The rate may not be amended more than annually.</a:t>
            </a:r>
          </a:p>
          <a:p>
            <a:pPr marL="0" marR="0" indent="0">
              <a:lnSpc>
                <a:spcPct val="107000"/>
              </a:lnSpc>
              <a:spcBef>
                <a:spcPts val="0"/>
              </a:spcBef>
              <a:spcAft>
                <a:spcPts val="800"/>
              </a:spcAft>
              <a:buNone/>
            </a:pPr>
            <a:r>
              <a:rPr lang="en-US" dirty="0">
                <a:solidFill>
                  <a:srgbClr val="001F5C"/>
                </a:solidFill>
                <a:effectLst/>
                <a:latin typeface="GT America Lt" panose="00000400000000000000"/>
                <a:ea typeface="Calibri" panose="020F0502020204030204" pitchFamily="34" charset="0"/>
                <a:cs typeface="Times New Roman" panose="02020603050405020304" pitchFamily="18" charset="0"/>
              </a:rPr>
              <a:t>Account requirements:</a:t>
            </a:r>
          </a:p>
          <a:p>
            <a:pPr lvl="1"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Cannot have a minimum contribution or account balance;</a:t>
            </a:r>
          </a:p>
          <a:p>
            <a:pPr lvl="1"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Must allow withdrawals at the participant’s discretion of all or part of the account, at least once per month with distributions made as soon as practicable;</a:t>
            </a:r>
          </a:p>
          <a:p>
            <a:pPr lvl="1"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As the plan sponsors determines, held in cash, an interest-bearing deposit account or in an investment product designed to maintain principal with reasonable rates of return and offered by a state or federally regulated financial institution;</a:t>
            </a:r>
          </a:p>
          <a:p>
            <a:pPr lvl="1"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The first four withdrawals in a plan year may not be subject to any fees, any subsequent withdrawals may be subject to reasonable fees, including fees for handling paper checks.</a:t>
            </a:r>
          </a:p>
        </p:txBody>
      </p:sp>
    </p:spTree>
    <p:extLst>
      <p:ext uri="{BB962C8B-B14F-4D97-AF65-F5344CB8AC3E}">
        <p14:creationId xmlns:p14="http://schemas.microsoft.com/office/powerpoint/2010/main" val="875069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127: Emergency Savings Accounts Linked to Individual Account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The emergency savings account features must be included in the plan document and:</a:t>
            </a:r>
          </a:p>
          <a:p>
            <a:pPr marL="342900" lvl="1" indent="0">
              <a:lnSpc>
                <a:spcPct val="107000"/>
              </a:lnSpc>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Must separately account for contributions and earnings;</a:t>
            </a:r>
          </a:p>
          <a:p>
            <a:pPr marL="342900" lvl="1" indent="0">
              <a:lnSpc>
                <a:spcPct val="107000"/>
              </a:lnSpc>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Maintain separate recordkeeping for the pension-linked emergency savings account; and</a:t>
            </a:r>
          </a:p>
          <a:p>
            <a:pPr marL="342900" lvl="1" indent="0">
              <a:lnSpc>
                <a:spcPct val="107000"/>
              </a:lnSpc>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Allow withdrawals from such accounts.</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Contribution Limits</a:t>
            </a:r>
          </a:p>
          <a:p>
            <a:pPr marL="342900" lvl="1" indent="0">
              <a:lnSpc>
                <a:spcPct val="107000"/>
              </a:lnSpc>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The account cannot exceed the lesser of $2,500 (indexed) or an amount the plan sponsor determines.</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Excess Contributions</a:t>
            </a:r>
          </a:p>
          <a:p>
            <a:pPr marL="342900" lvl="1" indent="0">
              <a:lnSpc>
                <a:spcPct val="107000"/>
              </a:lnSpc>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If a contribution would exceed the limitation and a participant has another designated Roth account under the plan, the plan may provide that the participant may elect to increase the participant's contribution to the other account, and, without an election, the participant is deemed to have elected to increase the contribution. In all other cases, the plan must provide that excess contributions will not be accepted. </a:t>
            </a:r>
          </a:p>
          <a:p>
            <a:pPr marL="342900" lvl="1" indent="0">
              <a:lnSpc>
                <a:spcPct val="107000"/>
              </a:lnSpc>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 plan sponsor may terminate a pension-linked emergency savings account at any time.</a:t>
            </a:r>
          </a:p>
        </p:txBody>
      </p:sp>
    </p:spTree>
    <p:extLst>
      <p:ext uri="{BB962C8B-B14F-4D97-AF65-F5344CB8AC3E}">
        <p14:creationId xmlns:p14="http://schemas.microsoft.com/office/powerpoint/2010/main" val="361748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127: Emergency Savings Accounts Linked to Individual Account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621486" cy="2963321"/>
          </a:xfrm>
        </p:spPr>
        <p:txBody>
          <a:bodyPr>
            <a:noAutofit/>
          </a:bodyPr>
          <a:lstStyle/>
          <a:p>
            <a:pPr marL="0" marR="0" indent="0">
              <a:lnSpc>
                <a:spcPct val="107000"/>
              </a:lnSpc>
              <a:spcBef>
                <a:spcPts val="0"/>
              </a:spcBef>
              <a:spcAft>
                <a:spcPts val="800"/>
              </a:spcAft>
              <a:buNone/>
            </a:pPr>
            <a:r>
              <a:rPr lang="en-US" sz="1050" dirty="0">
                <a:solidFill>
                  <a:srgbClr val="001F5C"/>
                </a:solidFill>
                <a:effectLst/>
                <a:latin typeface="GT America Lt" panose="00000400000000000000"/>
                <a:ea typeface="Calibri" panose="020F0502020204030204" pitchFamily="34" charset="0"/>
                <a:cs typeface="Times New Roman" panose="02020603050405020304" pitchFamily="18" charset="0"/>
              </a:rPr>
              <a:t>Not less than 30 but not more than 90 days before the first contribution (or rate adjustment) to the pension-linked emergency savings account, the administrator of the plan must furnish a participant notice including:</a:t>
            </a:r>
          </a:p>
          <a:p>
            <a:pPr marL="342900" lvl="1" indent="0">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The purpose of the account, which is for short-term emergency savings;</a:t>
            </a:r>
          </a:p>
          <a:p>
            <a:pPr marL="342900" lvl="1" indent="0">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The limits on and the tax treatment of contributions; </a:t>
            </a:r>
          </a:p>
          <a:p>
            <a:pPr marL="342900" lvl="1" indent="0">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Any fees, expenses, restriction or charges associated with the pension–linked emergency savings account;</a:t>
            </a:r>
          </a:p>
          <a:p>
            <a:pPr marL="342900" lvl="1" indent="0">
              <a:spcAft>
                <a:spcPts val="800"/>
              </a:spcAft>
              <a:buNone/>
            </a:pPr>
            <a:r>
              <a:rPr lang="en-US" sz="1100" dirty="0">
                <a:solidFill>
                  <a:srgbClr val="001F5C"/>
                </a:solidFill>
                <a:latin typeface="GT America Lt" panose="00000400000000000000"/>
                <a:cs typeface="Times New Roman" panose="02020603050405020304" pitchFamily="18" charset="0"/>
              </a:rPr>
              <a:t>Procedures</a:t>
            </a: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 for electing to make contributions or opting out, changing participant contribution rates and making withdrawals, including any frequency limits;</a:t>
            </a:r>
          </a:p>
          <a:p>
            <a:pPr marL="342900" lvl="1" indent="0">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The amount, if applicable, of the intended contribution or change in the percentage of the compensation of such contribution;</a:t>
            </a:r>
          </a:p>
          <a:p>
            <a:pPr marL="342900" lvl="2" indent="0">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The amount in the emergency savings account and the amount or percentage of compensation that the participant has contributed to the pension-lined emergency savings account; </a:t>
            </a:r>
          </a:p>
          <a:p>
            <a:pPr marL="342900" lvl="1" indent="0">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The designated investment option;	</a:t>
            </a:r>
            <a:endParaRPr lang="en-US" sz="1100" dirty="0">
              <a:solidFill>
                <a:srgbClr val="001F5C"/>
              </a:solidFill>
              <a:latin typeface="GT America Lt" panose="00000400000000000000"/>
              <a:ea typeface="Calibri" panose="020F0502020204030204" pitchFamily="34" charset="0"/>
              <a:cs typeface="Times New Roman" panose="02020603050405020304" pitchFamily="18" charset="0"/>
            </a:endParaRPr>
          </a:p>
          <a:p>
            <a:pPr marL="342900" lvl="1" indent="0">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The options available after termination of employment or termination of the pension-linked emergency savings account; and</a:t>
            </a:r>
          </a:p>
          <a:p>
            <a:pPr marL="342900" lvl="1" indent="0">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The ability of a participant who becomes an HCE to withdrawal any account balance and restrictions on further contributions.</a:t>
            </a:r>
          </a:p>
        </p:txBody>
      </p:sp>
    </p:spTree>
    <p:extLst>
      <p:ext uri="{BB962C8B-B14F-4D97-AF65-F5344CB8AC3E}">
        <p14:creationId xmlns:p14="http://schemas.microsoft.com/office/powerpoint/2010/main" val="4276531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127: Emergency Savings Accounts Linked to Individual Account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3920078"/>
          </a:xfrm>
        </p:spPr>
        <p:txBody>
          <a:bodyPr>
            <a:normAutofit/>
          </a:bodyPr>
          <a:lstStyle/>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Matching Contributions</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If an employer makes matching contributions, the employer must make matching contributions based on the pension-linked emergency savings contributions as it would to elective deferrals. The match is made to the retirement plan.</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Account Balance after Termination of Employment or the Account</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At the participant’s election, the plan must allow for the transfer to another designed Roth account under the plan, and for any amounts not transferred, make such amount available within a reasonable time.</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Anti-abuse</a:t>
            </a:r>
          </a:p>
          <a:p>
            <a:pPr lvl="1" indent="0">
              <a:lnSpc>
                <a:spcPct val="107000"/>
              </a:lnSpc>
              <a:spcBef>
                <a:spcPts val="0"/>
              </a:spcBef>
              <a:spcAft>
                <a:spcPts val="800"/>
              </a:spcAft>
              <a:buNone/>
            </a:pPr>
            <a:r>
              <a:rPr lang="en-US" sz="1300" dirty="0">
                <a:solidFill>
                  <a:srgbClr val="001F5C"/>
                </a:solidFill>
                <a:effectLst/>
                <a:latin typeface="GT America Lt" panose="00000400000000000000"/>
                <a:ea typeface="Calibri" panose="020F0502020204030204" pitchFamily="34" charset="0"/>
                <a:cs typeface="Times New Roman" panose="02020603050405020304" pitchFamily="18" charset="0"/>
              </a:rPr>
              <a:t>A plan may have procedures to limit matching contributions necessary to limit manipulation of the rules to cause matching contribution to exceed the intended amount or frequency and is not required to suspend matching contributions following a participant's withdrawal.</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Preemption</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State anti-garnishment laws are preempted.</a:t>
            </a:r>
          </a:p>
        </p:txBody>
      </p:sp>
    </p:spTree>
    <p:extLst>
      <p:ext uri="{BB962C8B-B14F-4D97-AF65-F5344CB8AC3E}">
        <p14:creationId xmlns:p14="http://schemas.microsoft.com/office/powerpoint/2010/main" val="1557012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normAutofit fontScale="90000"/>
          </a:bodyPr>
          <a:lstStyle/>
          <a:p>
            <a:pPr>
              <a:lnSpc>
                <a:spcPct val="100000"/>
              </a:lnSpc>
            </a:pPr>
            <a:r>
              <a:rPr lang="en-US" sz="2400" dirty="0"/>
              <a:t>Section 127: Emergency Savings Accounts Linked to Individual Account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800" dirty="0">
                <a:solidFill>
                  <a:srgbClr val="001F5C"/>
                </a:solidFill>
                <a:effectLst/>
                <a:latin typeface="GT America Lt" panose="00000400000000000000"/>
                <a:ea typeface="Calibri" panose="020F0502020204030204" pitchFamily="34" charset="0"/>
                <a:cs typeface="Times New Roman" panose="02020603050405020304" pitchFamily="18" charset="0"/>
              </a:rPr>
              <a:t>Fiduciary Duty Safe Harbor</a:t>
            </a:r>
          </a:p>
          <a:p>
            <a:pPr lvl="1" indent="0">
              <a:spcBef>
                <a:spcPts val="0"/>
              </a:spcBef>
              <a:spcAft>
                <a:spcPts val="800"/>
              </a:spcAft>
              <a:buNone/>
            </a:pPr>
            <a:r>
              <a:rPr lang="en-US" dirty="0">
                <a:solidFill>
                  <a:srgbClr val="001F5C"/>
                </a:solidFill>
                <a:effectLst/>
                <a:latin typeface="GT America Lt" panose="00000400000000000000"/>
                <a:ea typeface="Calibri" panose="020F0502020204030204" pitchFamily="34" charset="0"/>
                <a:cs typeface="Times New Roman" panose="02020603050405020304" pitchFamily="18" charset="0"/>
              </a:rPr>
              <a:t>Provides that the ERISA Section 404(c) safe harbor for investment applies to pension-linked emergency savings accounts.</a:t>
            </a:r>
          </a:p>
          <a:p>
            <a:pPr marL="0" marR="0" indent="0">
              <a:lnSpc>
                <a:spcPct val="107000"/>
              </a:lnSpc>
              <a:spcBef>
                <a:spcPts val="0"/>
              </a:spcBef>
              <a:spcAft>
                <a:spcPts val="800"/>
              </a:spcAft>
              <a:buNone/>
            </a:pPr>
            <a:r>
              <a:rPr lang="en-US" sz="1800" dirty="0">
                <a:solidFill>
                  <a:srgbClr val="001F5C"/>
                </a:solidFill>
                <a:effectLst/>
                <a:latin typeface="GT America Lt" panose="00000400000000000000"/>
                <a:ea typeface="Calibri" panose="020F0502020204030204" pitchFamily="34" charset="0"/>
                <a:cs typeface="Times New Roman" panose="02020603050405020304" pitchFamily="18" charset="0"/>
              </a:rPr>
              <a:t>Tax Treatment</a:t>
            </a:r>
          </a:p>
          <a:p>
            <a:pPr lvl="1" indent="0">
              <a:lnSpc>
                <a:spcPct val="107000"/>
              </a:lnSpc>
              <a:spcBef>
                <a:spcPts val="0"/>
              </a:spcBef>
              <a:spcAft>
                <a:spcPts val="800"/>
              </a:spcAft>
              <a:buNone/>
            </a:pPr>
            <a:r>
              <a:rPr lang="en-US" dirty="0">
                <a:solidFill>
                  <a:srgbClr val="001F5C"/>
                </a:solidFill>
                <a:effectLst/>
                <a:latin typeface="GT America Lt" panose="00000400000000000000"/>
                <a:ea typeface="Calibri" panose="020F0502020204030204" pitchFamily="34" charset="0"/>
                <a:cs typeface="Times New Roman" panose="02020603050405020304" pitchFamily="18" charset="0"/>
              </a:rPr>
              <a:t>Distributions are not treated as eligible rollovers, except for termination of employment or termination of the pension-linked emergency savings account.</a:t>
            </a:r>
          </a:p>
          <a:p>
            <a:pPr lvl="1" indent="0">
              <a:lnSpc>
                <a:spcPct val="107000"/>
              </a:lnSpc>
              <a:spcBef>
                <a:spcPts val="0"/>
              </a:spcBef>
              <a:spcAft>
                <a:spcPts val="800"/>
              </a:spcAft>
              <a:buNone/>
            </a:pPr>
            <a:r>
              <a:rPr lang="en-US" dirty="0">
                <a:solidFill>
                  <a:srgbClr val="001F5C"/>
                </a:solidFill>
                <a:effectLst/>
                <a:latin typeface="GT America Lt" panose="00000400000000000000"/>
                <a:ea typeface="Calibri" panose="020F0502020204030204" pitchFamily="34" charset="0"/>
                <a:cs typeface="Times New Roman" panose="02020603050405020304" pitchFamily="18" charset="0"/>
              </a:rPr>
              <a:t>Early distribution penalty under Code Section 72(t) does not apply.</a:t>
            </a:r>
          </a:p>
        </p:txBody>
      </p:sp>
    </p:spTree>
    <p:extLst>
      <p:ext uri="{BB962C8B-B14F-4D97-AF65-F5344CB8AC3E}">
        <p14:creationId xmlns:p14="http://schemas.microsoft.com/office/powerpoint/2010/main" val="3497879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127: Emergency Savings Accounts Linked to Individual Account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90435" y="472179"/>
            <a:ext cx="8643990" cy="2963321"/>
          </a:xfrm>
        </p:spPr>
        <p:txBody>
          <a:bodyPr/>
          <a:lstStyle/>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after December 21, 2023.</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342900" indent="-171450">
              <a:lnSpc>
                <a:spcPct val="107000"/>
              </a:lnSpc>
              <a:spcAft>
                <a:spcPts val="600"/>
              </a:spcAft>
              <a:buFont typeface="Arial" panose="020B0604020202020204" pitchFamily="34" charset="0"/>
              <a:buChar char="•"/>
            </a:pPr>
            <a:r>
              <a:rPr lang="en-US" sz="1200" dirty="0">
                <a:solidFill>
                  <a:srgbClr val="001F5C"/>
                </a:solidFill>
                <a:latin typeface="GT America Lt" panose="00000400000000000000"/>
                <a:cs typeface="Times New Roman" panose="02020603050405020304" pitchFamily="18" charset="0"/>
              </a:rPr>
              <a:t>The</a:t>
            </a: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statute provides that accounts may be ”subject to, as permitted by the Secretary of Labor [and Treasury], reasonable restrictions.” What are these restrictions?</a:t>
            </a:r>
            <a:r>
              <a:rPr lang="en-US" sz="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 Plan sponsors will be reluctant to set up accounts until Treasury and DOL determine what, if any, restrictions will apply. </a:t>
            </a:r>
            <a:endPar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a:p>
            <a:pPr marL="342900" indent="-171450">
              <a:lnSpc>
                <a:spcPct val="107000"/>
              </a:lnSpc>
              <a:spcAft>
                <a:spcPts val="800"/>
              </a:spcAft>
              <a:buFont typeface="Arial" panose="020B0604020202020204" pitchFamily="34" charset="0"/>
              <a:buChar char="•"/>
            </a:pPr>
            <a:r>
              <a:rPr lang="en-US" sz="1200" dirty="0">
                <a:solidFill>
                  <a:srgbClr val="001F5C"/>
                </a:solidFill>
                <a:latin typeface="GT America Lt" panose="00000400000000000000"/>
                <a:cs typeface="Times New Roman" panose="02020603050405020304" pitchFamily="18" charset="0"/>
              </a:rPr>
              <a:t>The</a:t>
            </a: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Secretaries must issue regulations within 12 months related to the anti-abuse provisions.</a:t>
            </a:r>
          </a:p>
          <a:p>
            <a:pPr marL="342900" indent="-171450">
              <a:lnSpc>
                <a:spcPct val="107000"/>
              </a:lnSpc>
              <a:spcAft>
                <a:spcPts val="800"/>
              </a:spcAft>
              <a:buFont typeface="Arial" panose="020B0604020202020204" pitchFamily="34" charset="0"/>
              <a:buChar char="•"/>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The Secretaries must prescribe regulations necessary to address reporting and disclosure requirements, but the regulation should seek to prevent unnecessary reporting and disclosure. </a:t>
            </a:r>
          </a:p>
          <a:p>
            <a:pPr marL="342900" indent="-171450">
              <a:lnSpc>
                <a:spcPct val="107000"/>
              </a:lnSpc>
              <a:spcAft>
                <a:spcPts val="800"/>
              </a:spcAft>
              <a:buFont typeface="Arial" panose="020B0604020202020204" pitchFamily="34" charset="0"/>
              <a:buChar char="•"/>
            </a:pPr>
            <a:r>
              <a:rPr lang="en-US" sz="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Both the ERISA and Code provisions require the administrator to provide notices to individuals in the pension-linked emergency savings accounts. The Secretaries must prescribe regulations necessary to address reporting and disclosure requirements, but the regulation should seek to prevent unnecessary reporting and disclosure. With respect to the contribution amount, because this will undoubtably be out of date by the time the notice is provided, the administrator should be allowed to either refer to the account itself or list the amount of contributions as of a date certain. Also, if the notice is to inform individuals of a rate adjustment, the notice should only need to include the rate adjustment and how to opt out or change election amounts. </a:t>
            </a:r>
            <a:endPar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a:p>
            <a:pPr marL="342900" indent="-171450">
              <a:lnSpc>
                <a:spcPct val="107000"/>
              </a:lnSpc>
              <a:spcAft>
                <a:spcPts val="800"/>
              </a:spcAft>
              <a:buFont typeface="Arial" panose="020B0604020202020204" pitchFamily="34" charset="0"/>
              <a:buChar char="•"/>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DOL should issue a model notice.</a:t>
            </a:r>
          </a:p>
        </p:txBody>
      </p:sp>
    </p:spTree>
    <p:extLst>
      <p:ext uri="{BB962C8B-B14F-4D97-AF65-F5344CB8AC3E}">
        <p14:creationId xmlns:p14="http://schemas.microsoft.com/office/powerpoint/2010/main" val="85255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p:txBody>
          <a:bodyPr/>
          <a:lstStyle/>
          <a:p>
            <a:r>
              <a:rPr lang="en-US" sz="4400" dirty="0"/>
              <a:t>2020 and 2021</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30361"/>
            <a:ext cx="8172450" cy="3505956"/>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pitchFamily="50" charset="0"/>
                <a:ea typeface="GT America Lt" panose="00000400000000000000" pitchFamily="50" charset="0"/>
                <a:cs typeface="Times New Roman" panose="02020603050405020304" pitchFamily="18" charset="0"/>
              </a:rPr>
              <a:t>2020</a:t>
            </a:r>
          </a:p>
          <a:p>
            <a:pPr marL="0" marR="0" indent="0">
              <a:lnSpc>
                <a:spcPct val="107000"/>
              </a:lnSpc>
              <a:spcBef>
                <a:spcPts val="0"/>
              </a:spcBef>
              <a:spcAft>
                <a:spcPts val="800"/>
              </a:spcAft>
              <a:buNone/>
            </a:pPr>
            <a:r>
              <a:rPr lang="en-US" sz="1400" dirty="0">
                <a:solidFill>
                  <a:srgbClr val="00B050"/>
                </a:solidFill>
                <a:effectLst/>
                <a:latin typeface="GT America Lt" panose="00000400000000000000" pitchFamily="50" charset="0"/>
                <a:ea typeface="GT America Lt" panose="00000400000000000000" pitchFamily="50" charset="0"/>
                <a:cs typeface="Times New Roman" panose="02020603050405020304" pitchFamily="18" charset="0"/>
              </a:rPr>
              <a:t>Section 111: Application of credit for small employer pension plan startup costs to employers which join an existing plan</a:t>
            </a:r>
            <a:endParaRPr lang="en-US" sz="1400" dirty="0">
              <a:effectLst/>
              <a:latin typeface="GT America Lt" panose="00000400000000000000" pitchFamily="50" charset="0"/>
              <a:ea typeface="GT America Lt" panose="00000400000000000000" pitchFamily="50"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1F5C"/>
                </a:solidFill>
                <a:effectLst/>
                <a:latin typeface="GT America Lt" panose="00000400000000000000" pitchFamily="50" charset="0"/>
                <a:ea typeface="GT America Lt" panose="00000400000000000000" pitchFamily="50" charset="0"/>
                <a:cs typeface="Times New Roman" panose="02020603050405020304" pitchFamily="18" charset="0"/>
              </a:rPr>
              <a:t>2021</a:t>
            </a:r>
          </a:p>
          <a:p>
            <a:pPr marL="0" marR="0" indent="0">
              <a:lnSpc>
                <a:spcPct val="107000"/>
              </a:lnSpc>
              <a:spcBef>
                <a:spcPts val="0"/>
              </a:spcBef>
              <a:spcAft>
                <a:spcPts val="800"/>
              </a:spcAft>
              <a:buNone/>
            </a:pPr>
            <a:r>
              <a:rPr lang="en-US" sz="1400" dirty="0">
                <a:solidFill>
                  <a:srgbClr val="C00000"/>
                </a:solidFill>
                <a:effectLst/>
                <a:latin typeface="GT America Lt" panose="00000400000000000000" pitchFamily="50" charset="0"/>
                <a:ea typeface="GT America Lt" panose="00000400000000000000" pitchFamily="50" charset="0"/>
                <a:cs typeface="Times New Roman" panose="02020603050405020304" pitchFamily="18" charset="0"/>
              </a:rPr>
              <a:t>Section 331: Special Rules for Use of Retirement Funds in Connection with Qualified Federally Declared Disasters</a:t>
            </a:r>
            <a:endParaRPr lang="en-US" sz="1400" dirty="0">
              <a:effectLst/>
              <a:latin typeface="GT America Lt" panose="00000400000000000000" pitchFamily="50" charset="0"/>
              <a:ea typeface="GT America Lt" panose="00000400000000000000" pitchFamily="50"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5618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127: Emergency Savings Accounts Linked to Individual Account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a:t>
            </a:r>
          </a:p>
          <a:p>
            <a:pPr marL="457200" indent="-285750">
              <a:lnSpc>
                <a:spcPct val="107000"/>
              </a:lnSpc>
              <a:spcAft>
                <a:spcPts val="800"/>
              </a:spcAft>
              <a:buFont typeface="Arial" panose="020B0604020202020204" pitchFamily="34" charset="0"/>
              <a:buChar char="•"/>
            </a:pPr>
            <a:r>
              <a:rPr lang="en-US" sz="1400" dirty="0">
                <a:solidFill>
                  <a:srgbClr val="001F5C"/>
                </a:solidFill>
                <a:latin typeface="GT America Lt" panose="00000400000000000000"/>
                <a:cs typeface="Times New Roman" panose="02020603050405020304" pitchFamily="18" charset="0"/>
              </a:rPr>
              <a:t>Guidance</a:t>
            </a:r>
            <a:r>
              <a:rPr lang="en-US" sz="14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 on what is a reasonable time for making the contribution to the accounts and when distributions must be made after termination also would be welcome. This guidance should provide that contributions must be made under rules applicable to elective deferrals. With respect to distributions after termination, any guidance should provide that the distribution must be made within a reasonable time.</a:t>
            </a:r>
            <a:endParaRPr lang="en-US" sz="1400" dirty="0">
              <a:solidFill>
                <a:srgbClr val="001F5C"/>
              </a:solidFill>
              <a:latin typeface="Calibri" panose="020F0502020204030204" pitchFamily="34" charset="0"/>
              <a:ea typeface="Calibri" panose="020F0502020204030204" pitchFamily="34" charset="0"/>
              <a:cs typeface="Times New Roman" panose="02020603050405020304" pitchFamily="18" charset="0"/>
            </a:endParaRPr>
          </a:p>
          <a:p>
            <a:pPr marL="457200" indent="-285750">
              <a:lnSpc>
                <a:spcPct val="107000"/>
              </a:lnSpc>
              <a:spcAft>
                <a:spcPts val="800"/>
              </a:spcAft>
              <a:buFont typeface="Arial" panose="020B0604020202020204" pitchFamily="34" charset="0"/>
              <a:buChar char="•"/>
            </a:pPr>
            <a:r>
              <a:rPr lang="en-US" sz="1400" dirty="0">
                <a:solidFill>
                  <a:srgbClr val="001F5C"/>
                </a:solidFill>
                <a:latin typeface="GT America Lt" panose="00000400000000000000"/>
                <a:ea typeface="Calibri" panose="020F0502020204030204" pitchFamily="34" charset="0"/>
                <a:cs typeface="Times New Roman" panose="02020603050405020304" pitchFamily="18" charset="0"/>
              </a:rPr>
              <a:t>An individual who becomes an HCE may no longer make contributions. The statute uses the definition of HCE from Code Section 414(q). Treasury should verify that a pension-linked emergency savings account determines HCE status the same as under the Code, namely for the compensation test the preceding year and may include the top 20 percent). Also, clarify if the pension-linked emergency savings account must determine HCE status the same as the plan.</a:t>
            </a:r>
            <a:endPar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693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120: Exemption for Certain Automatic Portability Transactions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Amends the Code’s prohibited transaction exemptions to allow an automatic portability service provider to receive fees and compensation in connection with an automatic portability transaction.</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An automatic portability transaction is a transfer of assets made:</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From an individual retirement plan established on behalf of an individual and to which amounts were transferred as a cash-out default IRA;</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To an employer sponsored retirement plan (other than a defined benefit plan) in which the participant is an active employee;</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After such individual has been given advance notice of the transfer and has not opted out.</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An automatic portability provider is a person, other than an individual, who executes a transfer from an IRA to a plan.</a:t>
            </a:r>
          </a:p>
        </p:txBody>
      </p:sp>
    </p:spTree>
    <p:extLst>
      <p:ext uri="{BB962C8B-B14F-4D97-AF65-F5344CB8AC3E}">
        <p14:creationId xmlns:p14="http://schemas.microsoft.com/office/powerpoint/2010/main" val="3504234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120: Exemption for Certain Automatic Portability Transactions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defTabSz="0">
              <a:lnSpc>
                <a:spcPct val="107000"/>
              </a:lnSpc>
              <a:spcBef>
                <a:spcPts val="0"/>
              </a:spcBef>
              <a:spcAft>
                <a:spcPts val="800"/>
              </a:spcAft>
              <a:buNone/>
            </a:pPr>
            <a:r>
              <a:rPr lang="en-US" dirty="0">
                <a:solidFill>
                  <a:srgbClr val="001F5C"/>
                </a:solidFill>
                <a:effectLst/>
                <a:latin typeface="GT America Lt" panose="00000400000000000000"/>
                <a:ea typeface="Calibri" panose="020F0502020204030204" pitchFamily="34" charset="0"/>
                <a:cs typeface="Times New Roman" panose="02020603050405020304" pitchFamily="18" charset="0"/>
              </a:rPr>
              <a:t>Conditions for an automatic portability transaction:</a:t>
            </a:r>
          </a:p>
          <a:p>
            <a:pPr lvl="1"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The automatic portability provider must acknowledge in writing fiduciary status with respect to the individual retirement plan;</a:t>
            </a:r>
          </a:p>
          <a:p>
            <a:pPr lvl="1"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The fees received for the transaction do not exceed reasonable compensation and are fully disclosed to and approved in writing in advance of the transaction by a plan fiduciary who is independent from the automatic portability provider;</a:t>
            </a:r>
          </a:p>
          <a:p>
            <a:pPr lvl="1" indent="0">
              <a:lnSpc>
                <a:spcPct val="107000"/>
              </a:lnSpc>
              <a:spcBef>
                <a:spcPts val="0"/>
              </a:spcBef>
              <a:spcAft>
                <a:spcPts val="800"/>
              </a:spcAft>
              <a:buNone/>
            </a:pPr>
            <a:r>
              <a:rPr lang="en-US" sz="1100" dirty="0">
                <a:solidFill>
                  <a:srgbClr val="001F5C"/>
                </a:solidFill>
                <a:latin typeface="GT America Lt" panose="00000400000000000000"/>
                <a:cs typeface="Times New Roman" panose="02020603050405020304" pitchFamily="18" charset="0"/>
              </a:rPr>
              <a:t>The</a:t>
            </a: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 automatic portability provider may not market or sell data relating to the plan or participants;</a:t>
            </a:r>
          </a:p>
          <a:p>
            <a:pPr lvl="1"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The automatic portability provider must offer automatic portability transactions on the same terms to any plan;</a:t>
            </a:r>
          </a:p>
          <a:p>
            <a:pPr lvl="1"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At least 60 days before the transaction, the provider provides notice to the individual that includes:</a:t>
            </a:r>
          </a:p>
          <a:p>
            <a:pPr lvl="2"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A description of the automatic portability transaction and a statement of all fees and compensation charged and received in connection with the transaction;</a:t>
            </a:r>
          </a:p>
          <a:p>
            <a:pPr lvl="2"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A clear and prominent description of the right to affirmatively elect not to participate in the transaction and other available distribution options, the deadline to make an election, procedures for the election and the telephone number for the automatic portability provider for making an election;</a:t>
            </a:r>
          </a:p>
          <a:p>
            <a:pPr lvl="2"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A description of the individual’s right to designate a beneficiary and the procedures to do so; and</a:t>
            </a:r>
          </a:p>
          <a:p>
            <a:pPr lvl="2" indent="0">
              <a:lnSpc>
                <a:spcPct val="107000"/>
              </a:lnSpc>
              <a:spcBef>
                <a:spcPts val="0"/>
              </a:spcBef>
              <a:spcAft>
                <a:spcPts val="800"/>
              </a:spcAft>
              <a:buNone/>
            </a:pPr>
            <a:r>
              <a:rPr lang="en-US" sz="1100" dirty="0">
                <a:solidFill>
                  <a:srgbClr val="001F5C"/>
                </a:solidFill>
                <a:effectLst/>
                <a:latin typeface="GT America Lt" panose="00000400000000000000"/>
                <a:ea typeface="Calibri" panose="020F0502020204030204" pitchFamily="34" charset="0"/>
                <a:cs typeface="Times New Roman" panose="02020603050405020304" pitchFamily="18" charset="0"/>
              </a:rPr>
              <a:t>Such other disclosures as the Secretary of Labor required.</a:t>
            </a:r>
          </a:p>
        </p:txBody>
      </p:sp>
    </p:spTree>
    <p:extLst>
      <p:ext uri="{BB962C8B-B14F-4D97-AF65-F5344CB8AC3E}">
        <p14:creationId xmlns:p14="http://schemas.microsoft.com/office/powerpoint/2010/main" val="2478013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120: Exemption for Certain Automatic Portability Transactions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1" y="611729"/>
            <a:ext cx="8611437" cy="2963321"/>
          </a:xfrm>
        </p:spPr>
        <p:txBody>
          <a:bodyPr/>
          <a:lstStyle/>
          <a:p>
            <a:pPr marL="0" marR="0" indent="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Conditions for an automatic portability transaction (cont.):</a:t>
            </a:r>
          </a:p>
          <a:p>
            <a:pPr marL="0" marR="0"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Post-Transaction Notice. Not later than 3 business days after the transaction, the automatic portability provider must provide a notice including:</a:t>
            </a:r>
          </a:p>
          <a:p>
            <a:pPr marL="342900" lvl="1" indent="0">
              <a:spcAft>
                <a:spcPts val="800"/>
              </a:spcAft>
              <a:buNone/>
            </a:pPr>
            <a:r>
              <a:rPr lang="en-US" sz="170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The action taken by the automatic portability provider with respect to the individual's account; </a:t>
            </a:r>
          </a:p>
          <a:p>
            <a:pPr marL="342900" lvl="1" indent="0">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All relevant information regarding the location and amount of any transferred assets;</a:t>
            </a:r>
          </a:p>
          <a:p>
            <a:pPr marL="342900" lvl="1" indent="0">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A statement of fees charged against the account in connection with the transfer; and</a:t>
            </a:r>
          </a:p>
          <a:p>
            <a:pPr marL="342900" lvl="1" indent="0">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Such other disclosures as the Secretary of Labor may require.</a:t>
            </a:r>
          </a:p>
          <a:p>
            <a:pPr marL="0" marR="0" indent="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Notice Requirements: must be written calculated to be understood by the average person and not include misleading information.</a:t>
            </a:r>
          </a:p>
          <a:p>
            <a:pPr marL="0" marR="0" indent="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Frequency of searches: at least monthly of whether an individual has a default IRA.</a:t>
            </a:r>
          </a:p>
          <a:p>
            <a:pPr marL="0" marR="0" indent="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Timeliness: after liquidating an account, the transfer must happen as soon as practicable to the plan.</a:t>
            </a:r>
          </a:p>
          <a:p>
            <a:pPr marL="0" marR="0" indent="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Records must be maintained for at least six years after the transaction.</a:t>
            </a:r>
          </a:p>
          <a:p>
            <a:pPr marL="0" marR="0" indent="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Audits must be conducted annually in accordance with regulations from the Secretary of Labor</a:t>
            </a:r>
          </a:p>
          <a:p>
            <a:pPr marL="0" marR="0" indent="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Website: The automatic portability provider must maintain a website with a list of all recordkeepers for which the provider carries out automatic portability transactions and a list of all fees paid to the provider.</a:t>
            </a:r>
          </a:p>
        </p:txBody>
      </p:sp>
    </p:spTree>
    <p:extLst>
      <p:ext uri="{BB962C8B-B14F-4D97-AF65-F5344CB8AC3E}">
        <p14:creationId xmlns:p14="http://schemas.microsoft.com/office/powerpoint/2010/main" val="845317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120: Exemption for Certain Automatic Portability Transactions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842549" cy="2963321"/>
          </a:xfrm>
        </p:spPr>
        <p:txBody>
          <a:bodyPr/>
          <a:lstStyle/>
          <a:p>
            <a:pPr marL="0" marR="0" indent="0" defTabSz="0">
              <a:lnSpc>
                <a:spcPct val="107000"/>
              </a:lnSpc>
              <a:spcBef>
                <a:spcPts val="0"/>
              </a:spcBef>
              <a:spcAft>
                <a:spcPts val="800"/>
              </a:spcAft>
              <a:buNone/>
            </a:pPr>
            <a:r>
              <a:rPr lang="en-US" sz="1300" dirty="0">
                <a:solidFill>
                  <a:srgbClr val="001F5C"/>
                </a:solidFill>
                <a:effectLst/>
                <a:latin typeface="GT America Lt" panose="00000400000000000000"/>
                <a:ea typeface="Calibri" panose="020F0502020204030204" pitchFamily="34" charset="0"/>
                <a:cs typeface="Times New Roman" panose="02020603050405020304" pitchFamily="18" charset="0"/>
              </a:rPr>
              <a:t>The statute provides that the Secretary </a:t>
            </a:r>
            <a:r>
              <a:rPr lang="en-US" sz="1300" b="1" u="sng" dirty="0">
                <a:solidFill>
                  <a:srgbClr val="001F5C"/>
                </a:solidFill>
                <a:effectLst/>
                <a:latin typeface="GT America Lt" panose="00000400000000000000"/>
                <a:ea typeface="Calibri" panose="020F0502020204030204" pitchFamily="34" charset="0"/>
                <a:cs typeface="Times New Roman" panose="02020603050405020304" pitchFamily="18" charset="0"/>
              </a:rPr>
              <a:t>may</a:t>
            </a:r>
            <a:r>
              <a:rPr lang="en-US" sz="1300" dirty="0">
                <a:solidFill>
                  <a:srgbClr val="001F5C"/>
                </a:solidFill>
                <a:effectLst/>
                <a:latin typeface="GT America Lt" panose="00000400000000000000"/>
                <a:ea typeface="Calibri" panose="020F0502020204030204" pitchFamily="34" charset="0"/>
                <a:cs typeface="Times New Roman" panose="02020603050405020304" pitchFamily="18" charset="0"/>
              </a:rPr>
              <a:t> issue guidance within 12 months of enactment on the following; however, given that </a:t>
            </a:r>
            <a:r>
              <a:rPr lang="en-US" sz="1300" dirty="0" err="1">
                <a:solidFill>
                  <a:srgbClr val="001F5C"/>
                </a:solidFill>
                <a:effectLst/>
                <a:latin typeface="GT America Lt" panose="00000400000000000000"/>
                <a:ea typeface="Calibri" panose="020F0502020204030204" pitchFamily="34" charset="0"/>
                <a:cs typeface="Times New Roman" panose="02020603050405020304" pitchFamily="18" charset="0"/>
              </a:rPr>
              <a:t>autoportability</a:t>
            </a:r>
            <a:r>
              <a:rPr lang="en-US" sz="1300" dirty="0">
                <a:solidFill>
                  <a:srgbClr val="001F5C"/>
                </a:solidFill>
                <a:effectLst/>
                <a:latin typeface="GT America Lt" panose="00000400000000000000"/>
                <a:ea typeface="Calibri" panose="020F0502020204030204" pitchFamily="34" charset="0"/>
                <a:cs typeface="Times New Roman" panose="02020603050405020304" pitchFamily="18" charset="0"/>
              </a:rPr>
              <a:t> has been implemented in accordance with the PTE, no additional guidance should be issued:</a:t>
            </a:r>
          </a:p>
          <a:p>
            <a:pPr lvl="1" indent="0" defTabSz="0">
              <a:lnSpc>
                <a:spcPct val="107000"/>
              </a:lnSpc>
              <a:spcBef>
                <a:spcPts val="0"/>
              </a:spcBef>
              <a:spcAft>
                <a:spcPts val="800"/>
              </a:spcAft>
              <a:buNone/>
            </a:pPr>
            <a:r>
              <a:rPr lang="en-US" sz="200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Notice to individuals on whose behalf the plan will automatically rollover in advance of the pre-transaction 	notice;</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Requiring automatic portability providers to provide plans the information required under Section 	2550.408b-2(c);</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Requiring the plan to disclose automatic portability transaction fees in the SPD or SMM; </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Requiring a plan to invest any transferred amounts in the participant’s current election or, if none, the default 	investment; </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Prohibiting or restricting the receipt or payment of third-party compensation (other than the transfer fees) by 	an automatic portability provider in connection with an automatic portability transaction;</a:t>
            </a:r>
          </a:p>
        </p:txBody>
      </p:sp>
    </p:spTree>
    <p:extLst>
      <p:ext uri="{BB962C8B-B14F-4D97-AF65-F5344CB8AC3E}">
        <p14:creationId xmlns:p14="http://schemas.microsoft.com/office/powerpoint/2010/main" val="1656992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120: Exemption for Certain Automatic Portability Transactions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3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(cont.): </a:t>
            </a:r>
          </a:p>
          <a:p>
            <a:pPr lvl="1" indent="0" defTabSz="0">
              <a:lnSpc>
                <a:spcPct val="107000"/>
              </a:lnSpc>
              <a:spcBef>
                <a:spcPts val="0"/>
              </a:spcBef>
              <a:spcAft>
                <a:spcPts val="800"/>
              </a:spcAft>
              <a:buNone/>
            </a:pPr>
            <a:r>
              <a:rPr lang="en-US" sz="200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Requiring an automatic portability provider to reasonably ensure that participant and beneficiary data is 	accurate;</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Limiting the use of data related to automatic portability transactions for any purpose other than the 	execution of such transaction or locating missing participants;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Providing correction procedures if an auditor determines the automatic portability provider was not in 	compliance;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Ensuring that participants and beneficiaries receive all required notices and disclosures; and</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Making clear the PTE applies only to the automatic portability transactions</a:t>
            </a:r>
            <a:r>
              <a:rPr lang="en-US" sz="2000" dirty="0">
                <a:solidFill>
                  <a:srgbClr val="001F5C"/>
                </a:solidFill>
                <a:effectLst/>
                <a:latin typeface="GT America Lt" panose="0000040000000000000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812081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120: Exemption for Certain Automatic Portability Transactions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a:lnSpc>
                <a:spcPct val="107000"/>
              </a:lnSpc>
              <a:spcAft>
                <a:spcPts val="800"/>
              </a:spcAft>
            </a:pPr>
            <a:r>
              <a:rPr lang="en-US" sz="18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Transactions occurring on or after the date which is 12 months after the date of enactment.</a:t>
            </a:r>
          </a:p>
          <a:p>
            <a:pPr marL="0" marR="0" indent="0">
              <a:lnSpc>
                <a:spcPct val="107000"/>
              </a:lnSpc>
              <a:spcBef>
                <a:spcPts val="0"/>
              </a:spcBef>
              <a:spcAft>
                <a:spcPts val="800"/>
              </a:spcAft>
              <a:buNone/>
            </a:pPr>
            <a:r>
              <a:rPr lang="en-US" sz="18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lvl="1" indent="0" defTabSz="0">
              <a:lnSpc>
                <a:spcPct val="107000"/>
              </a:lnSpc>
              <a:spcBef>
                <a:spcPts val="0"/>
              </a:spcBef>
              <a:spcAft>
                <a:spcPts val="800"/>
              </a:spcAft>
              <a:buNone/>
            </a:pPr>
            <a:r>
              <a:rPr lang="en-US" sz="16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The Portability Services Network (PSN) was created with the intention to rely on PTE 2019-02 and serves to automatically transfer small balance retirement accounts as workers move from job to job to prevent leakage and improve retirement outcomes.</a:t>
            </a:r>
            <a:r>
              <a:rPr lang="en-US" sz="1600" dirty="0">
                <a:solidFill>
                  <a:srgbClr val="001F5C"/>
                </a:solidFill>
                <a:latin typeface="GT America Lt" panose="00000400000000000000" pitchFamily="50" charset="0"/>
                <a:ea typeface="Calibri" panose="020F0502020204030204" pitchFamily="34" charset="0"/>
                <a:cs typeface="Times New Roman" panose="02020603050405020304" pitchFamily="18" charset="0"/>
              </a:rPr>
              <a:t> </a:t>
            </a:r>
            <a:r>
              <a:rPr lang="en-US" sz="16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Currently, the PSN has six recordkeeper members, and it has established procedures to comply with Section 120 through its understanding of PTE 2019-02. As such, it is not necessary for the Secretary to issue any further guidance to effectuate the purpose of Section 120.</a:t>
            </a:r>
            <a:endParaRPr lang="en-US" sz="16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lvl="1" indent="0" defTabSz="0">
              <a:lnSpc>
                <a:spcPct val="107000"/>
              </a:lnSpc>
              <a:spcBef>
                <a:spcPts val="0"/>
              </a:spcBef>
              <a:spcAft>
                <a:spcPts val="800"/>
              </a:spcAft>
              <a:buNone/>
            </a:pPr>
            <a:r>
              <a:rPr lang="en-US" dirty="0">
                <a:solidFill>
                  <a:srgbClr val="001F5C"/>
                </a:solidFill>
                <a:effectLst/>
                <a:latin typeface="GT America Lt" panose="0000040000000000000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89424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pPr>
              <a:lnSpc>
                <a:spcPct val="100000"/>
              </a:lnSpc>
            </a:pPr>
            <a:r>
              <a:rPr lang="en-US" sz="2400" dirty="0"/>
              <a:t>Section 121: Starter 401(k) Plan for Employers with No Retirement Plan</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 starter 401(k) deferral-only arrangement is any cash or deferral arrangement that:</a:t>
            </a:r>
          </a:p>
          <a:p>
            <a:pPr lvl="1" indent="0">
              <a:lnSpc>
                <a:spcPct val="107000"/>
              </a:lnSpc>
              <a:spcBef>
                <a:spcPts val="0"/>
              </a:spcBef>
              <a:spcAft>
                <a:spcPts val="800"/>
              </a:spcAft>
              <a:buNone/>
            </a:pPr>
            <a:r>
              <a:rPr lang="en-US" sz="210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Includes automatic enrollment of not less than 3 or more than 15 percent of compensation;</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Limited to elective contributions of not more than $6,000 annually (adjusted) plus catch-up 	contributions.</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An eligible employer is any employer that does not maintain a qualified plan.</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Also provides a safe harbor for 403(b) starter plans.</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Effective for plan years after December 31, 2023.</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a:t>
            </a:r>
          </a:p>
        </p:txBody>
      </p:sp>
    </p:spTree>
    <p:extLst>
      <p:ext uri="{BB962C8B-B14F-4D97-AF65-F5344CB8AC3E}">
        <p14:creationId xmlns:p14="http://schemas.microsoft.com/office/powerpoint/2010/main" val="2193108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7848600" cy="816265"/>
          </a:xfrm>
        </p:spPr>
        <p:txBody>
          <a:bodyPr/>
          <a:lstStyle/>
          <a:p>
            <a:r>
              <a:rPr lang="en-US" sz="2400" dirty="0"/>
              <a:t>Section 128: Enhancement of 403(b)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403(b) custodial accounts would be able to participate in group trusts with other tax-preferred savings plans and IRAs. However, security issues remain which prevent inclusion of CITs in 403(b)s.</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Effective after date of enactment.</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 </a:t>
            </a:r>
          </a:p>
        </p:txBody>
      </p:sp>
    </p:spTree>
    <p:extLst>
      <p:ext uri="{BB962C8B-B14F-4D97-AF65-F5344CB8AC3E}">
        <p14:creationId xmlns:p14="http://schemas.microsoft.com/office/powerpoint/2010/main" val="3858255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255000" cy="816265"/>
          </a:xfrm>
        </p:spPr>
        <p:txBody>
          <a:bodyPr/>
          <a:lstStyle/>
          <a:p>
            <a:pPr>
              <a:lnSpc>
                <a:spcPct val="100000"/>
              </a:lnSpc>
            </a:pPr>
            <a:r>
              <a:rPr lang="en-US" sz="2000" dirty="0"/>
              <a:t>Section 314: Penalty-Free Withdrawal from Retirement Plans for Individual in Case of Domestic Abuse</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427008"/>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Provides that an eligible distribution to a domestic violence victim will not be subject to the Code Section 72(t) 10 percent penalty. Such distribution may not exceed the lesser of:</a:t>
            </a:r>
          </a:p>
          <a:p>
            <a:pPr lvl="1" indent="0">
              <a:lnSpc>
                <a:spcPct val="107000"/>
              </a:lnSpc>
              <a:spcBef>
                <a:spcPts val="0"/>
              </a:spcBef>
              <a:spcAft>
                <a:spcPts val="800"/>
              </a:spcAft>
              <a:buNone/>
            </a:pPr>
            <a:r>
              <a:rPr lang="en-US" sz="220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$10,000; or</a:t>
            </a:r>
          </a:p>
          <a:p>
            <a:pPr lvl="1"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	50 percent of the present value of the nonforfeitable accrued benefit.</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Must be made during the one-year period during which the individual is a victim of domestic violence of a spouse or domestic partner.</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The amount of the distribution may be repaid similar to the repayment for birth or adoption.</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The employee may self-certify that this is a distribution because of domestic violence.</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Distribution made after December 31, 2023.</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Clarify that this is permissive, not mandatory. Clarify the repayment period is 3 years.</a:t>
            </a:r>
          </a:p>
        </p:txBody>
      </p:sp>
    </p:spTree>
    <p:extLst>
      <p:ext uri="{BB962C8B-B14F-4D97-AF65-F5344CB8AC3E}">
        <p14:creationId xmlns:p14="http://schemas.microsoft.com/office/powerpoint/2010/main" val="45735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p:txBody>
          <a:bodyPr/>
          <a:lstStyle/>
          <a:p>
            <a:r>
              <a:rPr lang="en-US" sz="4400" dirty="0"/>
              <a:t>Date of Enactment</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580119"/>
            <a:ext cx="7150100" cy="2963321"/>
          </a:xfrm>
        </p:spPr>
        <p:txBody>
          <a:bodyPr/>
          <a:lstStyle/>
          <a:p>
            <a:pPr marL="0" marR="0" indent="0">
              <a:lnSpc>
                <a:spcPct val="107000"/>
              </a:lnSpc>
              <a:spcBef>
                <a:spcPts val="0"/>
              </a:spcBef>
              <a:spcAft>
                <a:spcPts val="800"/>
              </a:spcAft>
              <a:buNone/>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Section 106: Multiple Employer 403(b) Plans</a:t>
            </a:r>
          </a:p>
          <a:p>
            <a:pPr marL="0" marR="0" indent="0">
              <a:lnSpc>
                <a:spcPct val="107000"/>
              </a:lnSpc>
              <a:spcBef>
                <a:spcPts val="0"/>
              </a:spcBef>
              <a:spcAft>
                <a:spcPts val="800"/>
              </a:spcAft>
              <a:buNone/>
            </a:pPr>
            <a:r>
              <a:rPr lang="en-US" sz="1400" dirty="0">
                <a:solidFill>
                  <a:srgbClr val="FFD966"/>
                </a:solidFill>
                <a:effectLst/>
                <a:latin typeface="Calibri" panose="020F0502020204030204" pitchFamily="34" charset="0"/>
                <a:ea typeface="Calibri" panose="020F0502020204030204" pitchFamily="34" charset="0"/>
                <a:cs typeface="Times New Roman" panose="02020603050405020304" pitchFamily="18" charset="0"/>
              </a:rPr>
              <a:t>Section</a:t>
            </a:r>
            <a:r>
              <a:rPr lang="en-US"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128: Enhancement of 403(b) Plans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202: Qualified Longevity Annuity Contracts (good faith reliance)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204: Eliminating a Penalty for Partial Annuitization (good faith reliance)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301: Recovery of Retirement Plan Overpayments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Section 311: Repayment of Qualified Birth or Adoption Distribution Limited to Three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Section 312: Employer May Rely on Employee Certifying that Deemed Hardship Distribution Conditions Are Met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Section 323: Clarification of Substantially Equal Periodic Payment Rule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636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953500" cy="816265"/>
          </a:xfrm>
        </p:spPr>
        <p:txBody>
          <a:bodyPr/>
          <a:lstStyle/>
          <a:p>
            <a:pPr>
              <a:lnSpc>
                <a:spcPct val="100000"/>
              </a:lnSpc>
            </a:pPr>
            <a:r>
              <a:rPr lang="en-US" sz="2000" dirty="0"/>
              <a:t>Section 326: Exception to Penalty on Early Distributions from Qualified Plans for Individual with a Terminal Illness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Provides that an eligible distribution to an employee who is a terminally ill individual on or after the date certified by a physician as having a terminal illness will not be subject to the Code Section 72(t) 10 percent penalty. The employee must furnish the plan administrator sufficient evidence of the terminal illness. Does not appear to provide a new distributable event.</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May be repaid similar to repayment for birth or adoption.</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Effective for distributions made after date of enactment.</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Clarify whether this is permissive or mandatory. Clarify that this does not provide a new distributable event. Clarify the repayment period is 3 years. Provide guidance on the form and manner of providing proof of terminal illness. Verify that the payment may only be made if there is an otherwise distributable event.</a:t>
            </a:r>
          </a:p>
        </p:txBody>
      </p:sp>
    </p:spTree>
    <p:extLst>
      <p:ext uri="{BB962C8B-B14F-4D97-AF65-F5344CB8AC3E}">
        <p14:creationId xmlns:p14="http://schemas.microsoft.com/office/powerpoint/2010/main" val="3570382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509000" cy="816265"/>
          </a:xfrm>
        </p:spPr>
        <p:txBody>
          <a:bodyPr/>
          <a:lstStyle/>
          <a:p>
            <a:pPr>
              <a:lnSpc>
                <a:spcPct val="100000"/>
              </a:lnSpc>
            </a:pPr>
            <a:r>
              <a:rPr lang="en-US" sz="1900" dirty="0"/>
              <a:t>Section 331: Special Rules for Use of Retirement Funds in Connection with Qualified Federally Declared Disasters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A qualified disaster recovery distribution is any distribution made:</a:t>
            </a:r>
          </a:p>
          <a:p>
            <a:pPr lvl="1"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On or after the first day of the incident period of a qualified disaster and before the date that is 180 days after the applicable date with respect to the disaster; and</a:t>
            </a:r>
          </a:p>
          <a:p>
            <a:pPr lvl="1"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To an individual whose principal place of abode is in the qualified disaster area and who has sustained an economic loss because of the qualified disaster.</a:t>
            </a:r>
          </a:p>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Dollar Limit: The aggregate  amount of distributions that may be treated as qualified disaster recovery distributions for all tax years cannot exceed $22,000 (however, a plan will not violate the Code if it provides a total of $22,000 from all plans in the control group).</a:t>
            </a:r>
          </a:p>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The distribution may be repaid within the 3-year period beginning after the date the distribution was made. </a:t>
            </a:r>
          </a:p>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Unless otherwise elected, any income tax may be spread ratably over the 3-year period.</a:t>
            </a:r>
          </a:p>
        </p:txBody>
      </p:sp>
    </p:spTree>
    <p:extLst>
      <p:ext uri="{BB962C8B-B14F-4D97-AF65-F5344CB8AC3E}">
        <p14:creationId xmlns:p14="http://schemas.microsoft.com/office/powerpoint/2010/main" val="1264786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509000" cy="816265"/>
          </a:xfrm>
        </p:spPr>
        <p:txBody>
          <a:bodyPr/>
          <a:lstStyle/>
          <a:p>
            <a:pPr>
              <a:lnSpc>
                <a:spcPct val="100000"/>
              </a:lnSpc>
            </a:pPr>
            <a:r>
              <a:rPr lang="en-US" sz="1900" dirty="0"/>
              <a:t>Section 331: Special Rules for Use of Retirement Funds in Connection with Qualified Federally Declared Disasters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1" y="408132"/>
            <a:ext cx="9144001"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Provides for the repayment of a qualified distribution which:</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Was a qualified first-time homebuyer distribution;</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Was to be used to purchase or construct a principal residence in a qualified disaster area, but was not used because of the disaster; and</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Was received during the period that was 180 days before the incident period and 30 days after. </a:t>
            </a:r>
          </a:p>
          <a:p>
            <a:pPr>
              <a:lnSpc>
                <a:spcPct val="107000"/>
              </a:lnSpc>
              <a:spcAft>
                <a:spcPts val="800"/>
              </a:spcAft>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Increases the loan amount for a qualified disaster to the lesser of $100,000 or the present value of the individual’s accrued benefit and delays repayment by one year.</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Effective for distributions made 30 days after the enactment of the Taxpayer Certainty and Disaster Tax Relief Act of 2020 (December 27, 2020).</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a:t>
            </a:r>
          </a:p>
          <a:p>
            <a:pPr marL="285750" marR="0" indent="-285750">
              <a:lnSpc>
                <a:spcPct val="107000"/>
              </a:lnSpc>
              <a:spcBef>
                <a:spcPts val="0"/>
              </a:spcBef>
              <a:spcAft>
                <a:spcPts val="800"/>
              </a:spcAft>
              <a:buFont typeface="Arial" panose="020B0604020202020204" pitchFamily="34" charset="0"/>
              <a:buChar char="•"/>
            </a:pPr>
            <a:r>
              <a:rPr lang="en-US" sz="1400" dirty="0">
                <a:solidFill>
                  <a:srgbClr val="001F5C"/>
                </a:solidFill>
                <a:latin typeface="GT America Lt" panose="00000400000000000000"/>
                <a:ea typeface="Calibri" panose="020F0502020204030204" pitchFamily="34" charset="0"/>
                <a:cs typeface="Times New Roman" panose="02020603050405020304" pitchFamily="18" charset="0"/>
              </a:rPr>
              <a:t>Treasury should c</a:t>
            </a: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larify that this is permissive, not mandatory.  </a:t>
            </a:r>
          </a:p>
          <a:p>
            <a:pPr marL="285750" marR="0" indent="-285750">
              <a:lnSpc>
                <a:spcPct val="107000"/>
              </a:lnSpc>
              <a:spcBef>
                <a:spcPts val="0"/>
              </a:spcBef>
              <a:spcAft>
                <a:spcPts val="800"/>
              </a:spcAft>
              <a:buFont typeface="Arial" panose="020B0604020202020204" pitchFamily="34" charset="0"/>
              <a:buChar char="•"/>
            </a:pPr>
            <a:r>
              <a:rPr lang="en-US" sz="1400" dirty="0">
                <a:solidFill>
                  <a:srgbClr val="001F5C"/>
                </a:solidFill>
                <a:latin typeface="GT America Lt" panose="00000400000000000000"/>
                <a:ea typeface="Calibri" panose="020F0502020204030204" pitchFamily="34" charset="0"/>
                <a:cs typeface="Times New Roman" panose="02020603050405020304" pitchFamily="18" charset="0"/>
              </a:rPr>
              <a:t>Treasury should provide guidance on what p</a:t>
            </a: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roof is necessary to qualify for the distribution.</a:t>
            </a:r>
          </a:p>
          <a:p>
            <a:pPr marL="285750" marR="0" indent="-285750">
              <a:lnSpc>
                <a:spcPct val="107000"/>
              </a:lnSpc>
              <a:spcBef>
                <a:spcPts val="0"/>
              </a:spcBef>
              <a:spcAft>
                <a:spcPts val="800"/>
              </a:spcAft>
              <a:buFont typeface="Arial" panose="020B0604020202020204" pitchFamily="34" charset="0"/>
              <a:buChar char="•"/>
            </a:pPr>
            <a:r>
              <a:rPr lang="en-US" sz="1400" dirty="0">
                <a:solidFill>
                  <a:srgbClr val="001F5C"/>
                </a:solidFill>
                <a:latin typeface="GT America Lt" panose="00000400000000000000"/>
                <a:ea typeface="Calibri" panose="020F0502020204030204" pitchFamily="34" charset="0"/>
                <a:cs typeface="Times New Roman" panose="02020603050405020304" pitchFamily="18" charset="0"/>
              </a:rPr>
              <a:t>Treasury should provide guidance on how </a:t>
            </a: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distributions attributable to disasters in 2021 and 2022 would work?</a:t>
            </a:r>
          </a:p>
        </p:txBody>
      </p:sp>
    </p:spTree>
    <p:extLst>
      <p:ext uri="{BB962C8B-B14F-4D97-AF65-F5344CB8AC3E}">
        <p14:creationId xmlns:p14="http://schemas.microsoft.com/office/powerpoint/2010/main" val="3352219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pPr>
              <a:lnSpc>
                <a:spcPct val="100000"/>
              </a:lnSpc>
            </a:pPr>
            <a:r>
              <a:rPr lang="en-US" sz="2400" dirty="0"/>
              <a:t>Section 334: Long-Term Care Contracts Purchased with Retirement Plan Distributions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250" dirty="0">
                <a:solidFill>
                  <a:srgbClr val="001F5C"/>
                </a:solidFill>
                <a:effectLst/>
                <a:latin typeface="GT America Lt" panose="00000400000000000000"/>
                <a:ea typeface="Calibri" panose="020F0502020204030204" pitchFamily="34" charset="0"/>
                <a:cs typeface="Times New Roman" panose="02020603050405020304" pitchFamily="18" charset="0"/>
              </a:rPr>
              <a:t>A defined contribution plan may allow for qualified long-term care distributions that (not subject to the 10 percent penalty) may not exceed the lesser of:</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In the aggregate, the amount the employee paid for a certified long-term care insurance for the employee or the employee’s spouse; </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10 percent of the present value of the nonforfeitable accrued benefit; or </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$2,500 (adjusted).</a:t>
            </a:r>
          </a:p>
          <a:p>
            <a:pPr marL="0" marR="0" indent="0" defTabSz="0">
              <a:lnSpc>
                <a:spcPct val="107000"/>
              </a:lnSpc>
              <a:spcBef>
                <a:spcPts val="0"/>
              </a:spcBef>
              <a:spcAft>
                <a:spcPts val="800"/>
              </a:spcAft>
              <a:buNone/>
            </a:pPr>
            <a:r>
              <a:rPr lang="en-US" sz="1250" dirty="0">
                <a:solidFill>
                  <a:srgbClr val="001F5C"/>
                </a:solidFill>
                <a:effectLst/>
                <a:latin typeface="GT America Lt" panose="00000400000000000000"/>
                <a:ea typeface="Calibri" panose="020F0502020204030204" pitchFamily="34" charset="0"/>
                <a:cs typeface="Times New Roman" panose="02020603050405020304" pitchFamily="18" charset="0"/>
              </a:rPr>
              <a:t>Certified long-term care insurance is:</a:t>
            </a:r>
          </a:p>
          <a:p>
            <a:pPr lvl="1" indent="0" defTabSz="0">
              <a:lnSpc>
                <a:spcPct val="107000"/>
              </a:lnSpc>
              <a:spcBef>
                <a:spcPts val="0"/>
              </a:spcBef>
              <a:spcAft>
                <a:spcPts val="800"/>
              </a:spcAft>
              <a:buNone/>
            </a:pPr>
            <a:r>
              <a:rPr lang="en-US" sz="195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 qualified long-term care insurance contract (as defined in Code Section 7702B(b)) covering qualified long-term care services (as defined under Code Section 7702B(c));</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Coverage of the risk the individual would become chronically ill under a rider or other provision of a life insurance contract; or</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Coverage of qualified long-term care services under a rider of an insurance or annuity contract which is treated as a separate contract under 7702B.</a:t>
            </a:r>
          </a:p>
        </p:txBody>
      </p:sp>
    </p:spTree>
    <p:extLst>
      <p:ext uri="{BB962C8B-B14F-4D97-AF65-F5344CB8AC3E}">
        <p14:creationId xmlns:p14="http://schemas.microsoft.com/office/powerpoint/2010/main" val="1015207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pPr>
              <a:lnSpc>
                <a:spcPct val="100000"/>
              </a:lnSpc>
            </a:pPr>
            <a:r>
              <a:rPr lang="en-US" sz="2400" dirty="0"/>
              <a:t>Section 334: Long-Term Care Contracts Purchased with Retirement Plan Distributions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1" y="611729"/>
            <a:ext cx="8701873"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coverage must provide meaningful financial assistance if the insured needs home-based or nursing home care and benefits must be inflation adjusted and provide consumer protections, including protection if terminated.</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Long-Term Care Premium Statement</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 distribution may not be made unless the individual provides a statement from the insurer that includes the following:</a:t>
            </a:r>
          </a:p>
          <a:p>
            <a:pPr lvl="2" indent="0" defTabSz="0">
              <a:lnSpc>
                <a:spcPct val="107000"/>
              </a:lnSpc>
              <a:spcBef>
                <a:spcPts val="0"/>
              </a:spcBef>
              <a:spcAft>
                <a:spcPts val="800"/>
              </a:spcAft>
              <a:buNone/>
            </a:pPr>
            <a:r>
              <a:rPr lang="en-US" sz="1400" dirty="0">
                <a:solidFill>
                  <a:srgbClr val="001F5C"/>
                </a:solidFill>
                <a:latin typeface="GT America Lt" panose="00000400000000000000"/>
                <a:cs typeface="Times New Roman" panose="02020603050405020304" pitchFamily="18" charset="0"/>
              </a:rPr>
              <a:t>Name</a:t>
            </a: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and taxpayer ID of the issuer;</a:t>
            </a:r>
          </a:p>
          <a:p>
            <a:pPr lvl="2"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Statement that the coverage is certified long-term care insurance;</a:t>
            </a:r>
          </a:p>
          <a:p>
            <a:pPr lvl="2"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Identification of the employee as the owner;</a:t>
            </a:r>
          </a:p>
          <a:p>
            <a:pPr lvl="2"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Identification of the individual covered and relationship to the employee;</a:t>
            </a:r>
          </a:p>
          <a:p>
            <a:pPr lvl="2"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premiums owed for the calendar year;</a:t>
            </a:r>
          </a:p>
          <a:p>
            <a:pPr lvl="2"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Any other information the Secretary requires.</a:t>
            </a:r>
          </a:p>
        </p:txBody>
      </p:sp>
    </p:spTree>
    <p:extLst>
      <p:ext uri="{BB962C8B-B14F-4D97-AF65-F5344CB8AC3E}">
        <p14:creationId xmlns:p14="http://schemas.microsoft.com/office/powerpoint/2010/main" val="423469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pPr>
              <a:lnSpc>
                <a:spcPct val="100000"/>
              </a:lnSpc>
            </a:pPr>
            <a:r>
              <a:rPr lang="en-US" sz="2400" dirty="0"/>
              <a:t>Section 334: Long-Term Care Contracts Purchased with Retirement Plan Distributions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A premium statement may only be accepted if the issuer has completed a disclosure to the Secretary which identifies the issuer, type of coverage and other information required by the Secretary.</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Three years after the date of enactment.</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285750" marR="0" indent="-285750">
              <a:lnSpc>
                <a:spcPct val="107000"/>
              </a:lnSpc>
              <a:spcBef>
                <a:spcPts val="0"/>
              </a:spcBef>
              <a:spcAft>
                <a:spcPts val="0"/>
              </a:spcAft>
              <a:buFont typeface="Arial" panose="020B0604020202020204" pitchFamily="34" charset="0"/>
              <a:buChar char="•"/>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What other family members may an employee purchase long-term care insurance? </a:t>
            </a:r>
          </a:p>
          <a:p>
            <a:pPr marL="285750" marR="0" indent="-285750">
              <a:lnSpc>
                <a:spcPct val="107000"/>
              </a:lnSpc>
              <a:spcBef>
                <a:spcPts val="0"/>
              </a:spcBef>
              <a:spcAft>
                <a:spcPts val="0"/>
              </a:spcAft>
              <a:buFont typeface="Arial" panose="020B0604020202020204" pitchFamily="34" charset="0"/>
              <a:buChar char="•"/>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What is meaningful financial assistance?  </a:t>
            </a:r>
          </a:p>
          <a:p>
            <a:pPr marL="285750" marR="0" indent="-285750">
              <a:lnSpc>
                <a:spcPct val="107000"/>
              </a:lnSpc>
              <a:spcBef>
                <a:spcPts val="0"/>
              </a:spcBef>
              <a:spcAft>
                <a:spcPts val="0"/>
              </a:spcAft>
              <a:buFont typeface="Arial" panose="020B0604020202020204" pitchFamily="34" charset="0"/>
              <a:buChar char="•"/>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What consumer protections are required? </a:t>
            </a:r>
          </a:p>
          <a:p>
            <a:pPr marL="285750" marR="0" indent="-285750">
              <a:lnSpc>
                <a:spcPct val="107000"/>
              </a:lnSpc>
              <a:spcBef>
                <a:spcPts val="0"/>
              </a:spcBef>
              <a:spcAft>
                <a:spcPts val="0"/>
              </a:spcAft>
              <a:buFont typeface="Arial" panose="020B0604020202020204" pitchFamily="34" charset="0"/>
              <a:buChar char="•"/>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What other information will be required on the long-term premium statement? </a:t>
            </a:r>
          </a:p>
          <a:p>
            <a:pPr marL="285750" marR="0" indent="-285750">
              <a:lnSpc>
                <a:spcPct val="107000"/>
              </a:lnSpc>
              <a:spcBef>
                <a:spcPts val="0"/>
              </a:spcBef>
              <a:spcAft>
                <a:spcPts val="0"/>
              </a:spcAft>
              <a:buFont typeface="Arial" panose="020B0604020202020204" pitchFamily="34" charset="0"/>
              <a:buChar char="•"/>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What other information will be required for the disclosure from the issuer to the Secretary? Treasury should draft forms and instructions for statements relating to long-term care premiums.</a:t>
            </a:r>
          </a:p>
        </p:txBody>
      </p:sp>
    </p:spTree>
    <p:extLst>
      <p:ext uri="{BB962C8B-B14F-4D97-AF65-F5344CB8AC3E}">
        <p14:creationId xmlns:p14="http://schemas.microsoft.com/office/powerpoint/2010/main" val="487867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pPr>
              <a:lnSpc>
                <a:spcPct val="100000"/>
              </a:lnSpc>
            </a:pPr>
            <a:r>
              <a:rPr lang="en-US" sz="2000" dirty="0"/>
              <a:t>Section 604: Optional Treatment of Employer Matching or Nonelective Contributions as Roth Contributions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1" y="416960"/>
            <a:ext cx="8531051"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Allows defined contribution plans to provide participants with the option of receiving matching contributions on a Roth basis.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Date of enactment.</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a:t>
            </a: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Is the election on behalf of each employee and each employee may make a different election?</a:t>
            </a:r>
            <a:endParaRPr lang="en-US" sz="16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Are there any restrictions on how and when employees may make such elections? </a:t>
            </a:r>
            <a:endParaRPr lang="en-US" sz="16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May an employer default all matching or nonelective contributions as Roth, subject to an employee opting for pre-tax?  </a:t>
            </a:r>
            <a:endParaRPr lang="en-US" sz="16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May an employer apply a vesting schedule to pre-tax amounts for those participants who elect pre-tax contributions, even though Roth amounts must be immediately nonforfeitable?</a:t>
            </a:r>
            <a:endParaRPr lang="en-US" sz="1600" dirty="0">
              <a:solidFill>
                <a:srgbClr val="001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What is the income and payroll tax reporting for such amounts?</a:t>
            </a:r>
            <a:endPar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0485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p:txBody>
          <a:bodyPr/>
          <a:lstStyle/>
          <a:p>
            <a:r>
              <a:rPr lang="en-US" sz="5600" dirty="0"/>
              <a:t>Plan Administration</a:t>
            </a:r>
          </a:p>
        </p:txBody>
      </p:sp>
    </p:spTree>
    <p:extLst>
      <p:ext uri="{BB962C8B-B14F-4D97-AF65-F5344CB8AC3E}">
        <p14:creationId xmlns:p14="http://schemas.microsoft.com/office/powerpoint/2010/main" val="2623989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301: Recovery of Retirement Plan Overpayments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A fiduciary will not violate ERISA (or disqualify the plan) if the fiduciary determines not to seek recovery of an inadvertent benefit overpayment by any pension plan from:</a:t>
            </a:r>
          </a:p>
          <a:p>
            <a:pPr lvl="1"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Any participant or beneficiary;</a:t>
            </a:r>
          </a:p>
          <a:p>
            <a:pPr lvl="1"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Any plan sponsor of or contributing employer to:</a:t>
            </a:r>
          </a:p>
          <a:p>
            <a:pPr lvl="2"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An individual account plan, provided any amount needed to prevent or restore an 			impermissible individual forfeiture is separately allocated or accounted for (e.g., 			forfeiture account); or</a:t>
            </a:r>
          </a:p>
          <a:p>
            <a:pPr lvl="2"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A defined benefit plan, unless the failure will result in underfunding.</a:t>
            </a:r>
          </a:p>
          <a:p>
            <a:pPr marL="0" marR="0"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Any fiduciary, other than the fiduciary who caused the overpayment, if the plan has established “prudent” procedures to prevent and minimize overpayments of benefits and the relevant plan fiduciary has followed such procedures, an inadvertent benefit overpayment will not give rise to breach of fiduciary duty.</a:t>
            </a:r>
          </a:p>
        </p:txBody>
      </p:sp>
    </p:spTree>
    <p:extLst>
      <p:ext uri="{BB962C8B-B14F-4D97-AF65-F5344CB8AC3E}">
        <p14:creationId xmlns:p14="http://schemas.microsoft.com/office/powerpoint/2010/main" val="3953934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301: Recovery of Retirement Plan Overpayments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351693"/>
            <a:ext cx="8324850" cy="3223358"/>
          </a:xfrm>
        </p:spPr>
        <p:txBody>
          <a:bodyPr/>
          <a:lstStyle/>
          <a:p>
            <a:pPr marL="0" marR="0"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The safe harbor will apply where a fiduciary decides to recoup the overpayment through either reducing future benefits or seeking an overpayment, with the following conditions:</a:t>
            </a:r>
          </a:p>
          <a:p>
            <a:pPr lvl="1"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No interest or other additional amounts, such as collection fees, are sought;</a:t>
            </a:r>
          </a:p>
          <a:p>
            <a:pPr lvl="1"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If overpayments are recouped by reducing future benefit payments:</a:t>
            </a:r>
          </a:p>
          <a:p>
            <a:pPr lvl="1"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The reduction ends after the plan recovers the full dollar amount;</a:t>
            </a:r>
          </a:p>
          <a:p>
            <a:pPr lvl="1"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The amount recouped each calendar year does not exceed 10 percent of the full dollar amount of 	the overpayment; and </a:t>
            </a:r>
          </a:p>
          <a:p>
            <a:pPr lvl="1"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Future benefit payments are not reduced below 90 percent of the periodic amount otherwise 	payable.</a:t>
            </a:r>
          </a:p>
          <a:p>
            <a:pPr marL="0" marR="0"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Alternatively, if recoupment is through one or more installment payment, the sum of the 	installment payment in a calendar year cannot exceed what would be permitted above.</a:t>
            </a:r>
          </a:p>
        </p:txBody>
      </p:sp>
    </p:spTree>
    <p:extLst>
      <p:ext uri="{BB962C8B-B14F-4D97-AF65-F5344CB8AC3E}">
        <p14:creationId xmlns:p14="http://schemas.microsoft.com/office/powerpoint/2010/main" val="202458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p:txBody>
          <a:bodyPr/>
          <a:lstStyle/>
          <a:p>
            <a:r>
              <a:rPr lang="en-US" sz="4400" dirty="0"/>
              <a:t>Date of Enactment</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542611"/>
            <a:ext cx="7150100" cy="3195376"/>
          </a:xfrm>
        </p:spPr>
        <p:txBody>
          <a:bodyPr/>
          <a:lstStyle/>
          <a:p>
            <a:pPr marL="0" marR="0" indent="0">
              <a:lnSpc>
                <a:spcPct val="107000"/>
              </a:lnSpc>
              <a:spcBef>
                <a:spcPts val="0"/>
              </a:spcBef>
              <a:spcAft>
                <a:spcPts val="800"/>
              </a:spcAft>
              <a:buNone/>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326: Exception to Penalty on Early Distributions from Qualified Plans for Individual with a Terminal Illness</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333: Elimination of additional tax on corrective distributions of excess contributions.</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335: Corrections of mortality tables</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338: Cash Balance</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FFC000"/>
                </a:solidFill>
                <a:effectLst/>
                <a:latin typeface="GT America Lt" panose="00000400000000000000"/>
                <a:ea typeface="Calibri" panose="020F0502020204030204" pitchFamily="34" charset="0"/>
                <a:cs typeface="Times New Roman" panose="02020603050405020304" pitchFamily="18" charset="0"/>
              </a:rPr>
              <a:t>Section 349: Termination of Variable Rate Premium Indexing</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604: Optional Treatment of Employer Matching or Nonelective Contributions as Roth Contributions</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606: Enhancing Retiree Health Benefits in Pension Plans</a:t>
            </a:r>
            <a:endParaRPr lang="en-US" sz="1400" dirty="0">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2060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301: Recovery of Retirement Plan Overpayments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Conditions (cont.):</a:t>
            </a:r>
          </a:p>
          <a:p>
            <a:pPr marL="0" marR="0"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Efforts to recoup overpayments are:</a:t>
            </a:r>
          </a:p>
          <a:p>
            <a:pPr lvl="1" indent="0" defTabSz="0">
              <a:lnSpc>
                <a:spcPct val="107000"/>
              </a:lnSpc>
              <a:spcBef>
                <a:spcPts val="0"/>
              </a:spcBef>
              <a:spcAft>
                <a:spcPts val="800"/>
              </a:spcAft>
              <a:buNone/>
            </a:pPr>
            <a:r>
              <a:rPr lang="en-US" sz="215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Not accompanied by threats of litigation, unless the fiduciary determines there is a reasonable 	likelihood of success to recover an amount greater than the cost of recovery;</a:t>
            </a:r>
          </a:p>
          <a:p>
            <a:pPr lvl="1"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Not made through a collection agency or similar third party, unless the participant or beneficiary 	ignores or rejects efforts to recoup the overpayment after either a final judgement in Federal or 	State court or a settlement with the participant or beneficiary;</a:t>
            </a:r>
          </a:p>
          <a:p>
            <a:pPr lvl="1"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Not sought from any beneficiary of the 	participant for overpayment to a participant, including a spouse, surviving spouse, or former spouse or their beneficiary;</a:t>
            </a:r>
          </a:p>
          <a:p>
            <a:pPr lvl="1" indent="0" defTabSz="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Not sought if the first overpayment occurred more than 3 years before the 	participant or beneficiary is first notified in writing of the error, except in the case of fraud or 	misrepresentation from the participant;</a:t>
            </a:r>
          </a:p>
        </p:txBody>
      </p:sp>
    </p:spTree>
    <p:extLst>
      <p:ext uri="{BB962C8B-B14F-4D97-AF65-F5344CB8AC3E}">
        <p14:creationId xmlns:p14="http://schemas.microsoft.com/office/powerpoint/2010/main" val="41403563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301: Recovery of Retirement Plan Overpayments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41161"/>
            <a:ext cx="8561196" cy="3333890"/>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Conditions (cont.)</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 participant or beneficiary is entitled to contest all or part of the recoupment through the claims procedures, and, if an overpayment is rolled over to another plan, the plan seeking recoupment must:</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Notify the plan receiving the rollover of the recoupment efforts;</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The plan receiving the rollover must retain the overpayment pending the outcome of the claims procedures; and</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The overpayment is permitted to be returned if it is determined to be an overpayment.</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In determining the amount of the recoupment, the plan must consider the hardship the recoupment likely would 	impose on the participant or beneficiary</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 of culpability</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If a participant or beneficiary bears responsibility for the overpayment such as through misstatements or omissions or if the individual knew that the benefit payments were materially in excess of the correct amount, the protections other than the claims procedures and hardship do not apply.</a:t>
            </a:r>
          </a:p>
        </p:txBody>
      </p:sp>
    </p:spTree>
    <p:extLst>
      <p:ext uri="{BB962C8B-B14F-4D97-AF65-F5344CB8AC3E}">
        <p14:creationId xmlns:p14="http://schemas.microsoft.com/office/powerpoint/2010/main" val="1811913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301: Recovery of Retirement Plan Overpayments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41161"/>
            <a:ext cx="8561196" cy="3333890"/>
          </a:xfrm>
        </p:spPr>
        <p:txBody>
          <a:bodyPr/>
          <a:lstStyle/>
          <a:p>
            <a:pPr algn="l"/>
            <a:r>
              <a:rPr lang="en-US" sz="1400" b="0" i="0" u="none" strike="noStrike" baseline="0" dirty="0">
                <a:solidFill>
                  <a:srgbClr val="001F5C"/>
                </a:solidFill>
                <a:latin typeface="GT America Lt" panose="00000400000000000000"/>
                <a:cs typeface="Times New Roman" panose="02020603050405020304" pitchFamily="18" charset="0"/>
              </a:rPr>
              <a:t>Adds a</a:t>
            </a:r>
            <a:r>
              <a:rPr lang="en-US" sz="1400" dirty="0">
                <a:solidFill>
                  <a:srgbClr val="001F5C"/>
                </a:solidFill>
                <a:latin typeface="GT America Lt" panose="00000400000000000000"/>
                <a:cs typeface="Times New Roman" panose="02020603050405020304" pitchFamily="18" charset="0"/>
              </a:rPr>
              <a:t> new subsection (aa) to Code Section 414 providing that a plan will not fail to satisfy the requirements of 401(a) or 403 because: </a:t>
            </a:r>
          </a:p>
          <a:p>
            <a:pPr marL="285750" indent="-285750" algn="l">
              <a:buFont typeface="Arial" panose="020B0604020202020204" pitchFamily="34" charset="0"/>
              <a:buChar char="•"/>
            </a:pPr>
            <a:r>
              <a:rPr lang="en-US" sz="1400" dirty="0">
                <a:solidFill>
                  <a:srgbClr val="001F5C"/>
                </a:solidFill>
                <a:latin typeface="NewCenturySchlbk-Roman"/>
              </a:rPr>
              <a:t>T</a:t>
            </a:r>
            <a:r>
              <a:rPr lang="en-US" sz="1400" b="0" i="0" u="none" strike="noStrike" baseline="0" dirty="0">
                <a:solidFill>
                  <a:srgbClr val="001F5C"/>
                </a:solidFill>
                <a:latin typeface="NewCenturySchlbk-Roman"/>
              </a:rPr>
              <a:t>he plan fails to obtain payment from any participant, beneficiary, employer, plan sponsor, fiduciary, or other party on account of any inadvertent benefit overpayment made by the plan, or</a:t>
            </a:r>
          </a:p>
          <a:p>
            <a:pPr marL="285750" indent="-285750" algn="l">
              <a:buFont typeface="Arial" panose="020B0604020202020204" pitchFamily="34" charset="0"/>
              <a:buChar char="•"/>
            </a:pPr>
            <a:r>
              <a:rPr lang="en-US" sz="1400" dirty="0">
                <a:solidFill>
                  <a:srgbClr val="001F5C"/>
                </a:solidFill>
                <a:latin typeface="NewCenturySchlbk-Roman"/>
              </a:rPr>
              <a:t>T</a:t>
            </a:r>
            <a:r>
              <a:rPr lang="en-US" sz="1400" b="0" i="0" u="none" strike="noStrike" baseline="0" dirty="0">
                <a:solidFill>
                  <a:srgbClr val="001F5C"/>
                </a:solidFill>
                <a:latin typeface="NewCenturySchlbk-Roman"/>
              </a:rPr>
              <a:t>he plan sponsor amends the plan to increase past, or decrease future, benefit payments to affected</a:t>
            </a:r>
            <a:r>
              <a:rPr lang="en-US" sz="1400" dirty="0">
                <a:solidFill>
                  <a:srgbClr val="001F5C"/>
                </a:solidFill>
                <a:latin typeface="NewCenturySchlbk-Roman"/>
              </a:rPr>
              <a:t> </a:t>
            </a:r>
            <a:r>
              <a:rPr lang="en-US" sz="1400" b="0" i="0" u="none" strike="noStrike" baseline="0" dirty="0">
                <a:solidFill>
                  <a:srgbClr val="001F5C"/>
                </a:solidFill>
                <a:latin typeface="NewCenturySchlbk-Roman"/>
              </a:rPr>
              <a:t>participants and beneficiaries in order to adjust for prior inadvertent benefit overpayments.</a:t>
            </a:r>
          </a:p>
          <a:p>
            <a:pPr algn="l"/>
            <a:r>
              <a:rPr lang="en-US" sz="1400" b="0" i="0" u="none" strike="noStrike" baseline="0" dirty="0">
                <a:solidFill>
                  <a:srgbClr val="001F5C"/>
                </a:solidFill>
                <a:latin typeface="NewCenturySchlbk-Roman"/>
              </a:rPr>
              <a:t>This subsection also allows a plan </a:t>
            </a:r>
          </a:p>
          <a:p>
            <a:pPr marL="285750" indent="-285750" algn="l">
              <a:buFont typeface="Arial" panose="020B0604020202020204" pitchFamily="34" charset="0"/>
              <a:buChar char="•"/>
            </a:pPr>
            <a:r>
              <a:rPr lang="en-US" sz="1400" b="0" i="0" u="none" strike="noStrike" baseline="0" dirty="0">
                <a:solidFill>
                  <a:srgbClr val="001F5C"/>
                </a:solidFill>
                <a:latin typeface="NewCenturySchlbk-Roman"/>
              </a:rPr>
              <a:t>To reduces future benefit payments to the correct amount provided for under the terms of the plan, or</a:t>
            </a:r>
          </a:p>
          <a:p>
            <a:pPr marL="285750" indent="-285750" algn="l">
              <a:buFont typeface="Arial" panose="020B0604020202020204" pitchFamily="34" charset="0"/>
              <a:buChar char="•"/>
            </a:pPr>
            <a:r>
              <a:rPr lang="en-US" sz="1400" dirty="0">
                <a:solidFill>
                  <a:srgbClr val="001F5C"/>
                </a:solidFill>
                <a:latin typeface="NewCenturySchlbk-Roman"/>
              </a:rPr>
              <a:t>S</a:t>
            </a:r>
            <a:r>
              <a:rPr lang="en-US" sz="1400" b="0" i="0" u="none" strike="noStrike" baseline="0" dirty="0">
                <a:solidFill>
                  <a:srgbClr val="001F5C"/>
                </a:solidFill>
                <a:latin typeface="NewCenturySchlbk-Roman"/>
              </a:rPr>
              <a:t>eeks recovery from the person or persons responsible for such overpayment.</a:t>
            </a:r>
            <a:endParaRPr lang="en-US" sz="1400" dirty="0">
              <a:solidFill>
                <a:srgbClr val="001F5C"/>
              </a:solidFill>
              <a:latin typeface="NewCenturySchlbk-Roman"/>
            </a:endParaRPr>
          </a:p>
          <a:p>
            <a:pPr algn="l"/>
            <a:r>
              <a:rPr lang="en-US" sz="1400" b="0" i="0" u="none" strike="noStrike" baseline="0" dirty="0">
                <a:solidFill>
                  <a:srgbClr val="001F5C"/>
                </a:solidFill>
                <a:latin typeface="NewCenturySchlbk-Roman"/>
              </a:rPr>
              <a:t>However, nothing in the new subsection relieves an employer of any obligation to make contributions to meet the minimum funding standards under Code sections 412 and 430 or to prevent or restore an impermissible forfeiture in accordance with section Code 411.</a:t>
            </a:r>
          </a:p>
          <a:p>
            <a:pPr algn="l"/>
            <a:endParaRPr lang="en-US" sz="1400" b="0" i="0" u="none" strike="noStrike" baseline="0" dirty="0">
              <a:latin typeface="NewCenturySchlbk-Roman"/>
            </a:endParaRPr>
          </a:p>
        </p:txBody>
      </p:sp>
    </p:spTree>
    <p:extLst>
      <p:ext uri="{BB962C8B-B14F-4D97-AF65-F5344CB8AC3E}">
        <p14:creationId xmlns:p14="http://schemas.microsoft.com/office/powerpoint/2010/main" val="3820751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301: Recovery of Retirement Plan Overpayments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41161"/>
            <a:ext cx="8561196" cy="3333890"/>
          </a:xfrm>
        </p:spPr>
        <p:txBody>
          <a:bodyPr/>
          <a:lstStyle/>
          <a:p>
            <a:pPr algn="l"/>
            <a:r>
              <a:rPr lang="en-US" sz="1800" b="0" i="0" u="none" strike="noStrike" baseline="0" dirty="0">
                <a:solidFill>
                  <a:srgbClr val="001F5C"/>
                </a:solidFill>
                <a:latin typeface="NewCenturySchlbk-Roman"/>
              </a:rPr>
              <a:t>With respect to Code 401(a)(17) or 415 limitations, the plan may use any method</a:t>
            </a:r>
          </a:p>
          <a:p>
            <a:pPr algn="l"/>
            <a:r>
              <a:rPr lang="en-US" sz="1800" b="0" i="0" u="none" strike="noStrike" baseline="0" dirty="0">
                <a:solidFill>
                  <a:srgbClr val="001F5C"/>
                </a:solidFill>
                <a:latin typeface="NewCenturySchlbk-Roman"/>
              </a:rPr>
              <a:t>approved by the Secretary to recoup benefits paid or allocations made in excess of such limitations.</a:t>
            </a:r>
          </a:p>
          <a:p>
            <a:pPr algn="l"/>
            <a:r>
              <a:rPr lang="en-US" sz="1800" b="0" i="0" u="none" strike="noStrike" baseline="0" dirty="0">
                <a:solidFill>
                  <a:srgbClr val="001F5C"/>
                </a:solidFill>
                <a:latin typeface="NewCenturySchlbk-Roman"/>
              </a:rPr>
              <a:t>In the case of an inadvertent benefit overpayment that is rolled over:</a:t>
            </a:r>
          </a:p>
          <a:p>
            <a:pPr marL="285750" indent="-285750" algn="l">
              <a:buFont typeface="Arial" panose="020B0604020202020204" pitchFamily="34" charset="0"/>
              <a:buChar char="•"/>
            </a:pPr>
            <a:r>
              <a:rPr lang="en-US" sz="1800" dirty="0">
                <a:solidFill>
                  <a:srgbClr val="001F5C"/>
                </a:solidFill>
                <a:latin typeface="NewCenturySchlbk-Roman"/>
              </a:rPr>
              <a:t>T</a:t>
            </a:r>
            <a:r>
              <a:rPr lang="en-US" sz="1800" b="0" i="0" u="none" strike="noStrike" baseline="0" dirty="0">
                <a:solidFill>
                  <a:srgbClr val="001F5C"/>
                </a:solidFill>
                <a:latin typeface="NewCenturySchlbk-Roman"/>
              </a:rPr>
              <a:t>he portion of </a:t>
            </a:r>
            <a:r>
              <a:rPr lang="en-US" sz="1800" dirty="0">
                <a:solidFill>
                  <a:srgbClr val="001F5C"/>
                </a:solidFill>
                <a:latin typeface="NewCenturySchlbk-Roman"/>
              </a:rPr>
              <a:t>the overpayment that the plan does not seek to recoup will be treated as an eligible rollover</a:t>
            </a:r>
            <a:r>
              <a:rPr lang="en-US" sz="1800" b="0" i="0" u="none" strike="noStrike" baseline="0" dirty="0">
                <a:solidFill>
                  <a:srgbClr val="001F5C"/>
                </a:solidFill>
                <a:latin typeface="NewCenturySchlbk-Roman"/>
              </a:rPr>
              <a:t>, and</a:t>
            </a:r>
          </a:p>
          <a:p>
            <a:pPr marL="285750" indent="-285750" algn="l">
              <a:buFont typeface="Arial" panose="020B0604020202020204" pitchFamily="34" charset="0"/>
              <a:buChar char="•"/>
            </a:pPr>
            <a:r>
              <a:rPr lang="en-US" sz="1800" dirty="0">
                <a:solidFill>
                  <a:srgbClr val="001F5C"/>
                </a:solidFill>
                <a:latin typeface="NewCenturySchlbk-Roman"/>
              </a:rPr>
              <a:t>T</a:t>
            </a:r>
            <a:r>
              <a:rPr lang="en-US" sz="1800" b="0" i="0" u="none" strike="noStrike" baseline="0" dirty="0">
                <a:solidFill>
                  <a:srgbClr val="001F5C"/>
                </a:solidFill>
                <a:latin typeface="NewCenturySchlbk-Roman"/>
              </a:rPr>
              <a:t>he portion of </a:t>
            </a:r>
            <a:r>
              <a:rPr lang="en-US" sz="1800" dirty="0">
                <a:solidFill>
                  <a:srgbClr val="001F5C"/>
                </a:solidFill>
                <a:latin typeface="NewCenturySchlbk-Roman"/>
              </a:rPr>
              <a:t>the </a:t>
            </a:r>
            <a:r>
              <a:rPr lang="en-US" sz="1800" b="0" i="0" u="none" strike="noStrike" baseline="0" dirty="0">
                <a:solidFill>
                  <a:srgbClr val="001F5C"/>
                </a:solidFill>
                <a:latin typeface="NewCenturySchlbk-Roman"/>
              </a:rPr>
              <a:t>overpayment for </a:t>
            </a:r>
            <a:r>
              <a:rPr lang="en-US" sz="1800" dirty="0">
                <a:solidFill>
                  <a:srgbClr val="001F5C"/>
                </a:solidFill>
                <a:latin typeface="NewCenturySchlbk-Roman"/>
              </a:rPr>
              <a:t>which recoupment is being sought will </a:t>
            </a:r>
            <a:r>
              <a:rPr lang="en-US" sz="1800" b="0" i="0" u="none" strike="noStrike" baseline="0" dirty="0">
                <a:solidFill>
                  <a:srgbClr val="001F5C"/>
                </a:solidFill>
                <a:latin typeface="NewCenturySchlbk-Roman"/>
              </a:rPr>
              <a:t>be permitted to be returned to </a:t>
            </a:r>
            <a:r>
              <a:rPr lang="en-US" sz="1800" dirty="0">
                <a:solidFill>
                  <a:srgbClr val="001F5C"/>
                </a:solidFill>
                <a:latin typeface="NewCenturySchlbk-Roman"/>
              </a:rPr>
              <a:t>the </a:t>
            </a:r>
            <a:r>
              <a:rPr lang="en-US" sz="1800" b="0" i="0" u="none" strike="noStrike" baseline="0" dirty="0">
                <a:solidFill>
                  <a:srgbClr val="001F5C"/>
                </a:solidFill>
                <a:latin typeface="NewCenturySchlbk-Roman"/>
              </a:rPr>
              <a:t>plan, and it will be treated as an eligible rollover distribution transferred to </a:t>
            </a:r>
            <a:r>
              <a:rPr lang="en-US" sz="1800" dirty="0">
                <a:solidFill>
                  <a:srgbClr val="001F5C"/>
                </a:solidFill>
                <a:latin typeface="NewCenturySchlbk-Roman"/>
              </a:rPr>
              <a:t>the </a:t>
            </a:r>
            <a:r>
              <a:rPr lang="en-US" sz="1800" b="0" i="0" u="none" strike="noStrike" baseline="0" dirty="0">
                <a:solidFill>
                  <a:srgbClr val="001F5C"/>
                </a:solidFill>
                <a:latin typeface="NewCenturySchlbk-Roman"/>
              </a:rPr>
              <a:t>plan by the participant or beneficiary who received </a:t>
            </a:r>
            <a:r>
              <a:rPr lang="en-US" sz="1800" dirty="0">
                <a:solidFill>
                  <a:srgbClr val="001F5C"/>
                </a:solidFill>
                <a:latin typeface="NewCenturySchlbk-Roman"/>
              </a:rPr>
              <a:t>the </a:t>
            </a:r>
            <a:r>
              <a:rPr lang="en-US" sz="1800" b="0" i="0" u="none" strike="noStrike" baseline="0" dirty="0">
                <a:solidFill>
                  <a:srgbClr val="001F5C"/>
                </a:solidFill>
                <a:latin typeface="NewCenturySchlbk-Roman"/>
              </a:rPr>
              <a:t>overpayment. </a:t>
            </a:r>
            <a:endPar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0627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301: Recovery of Retirement Plan Overpayments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Pre-Enactment</a:t>
            </a:r>
          </a:p>
          <a:p>
            <a:pPr lvl="1" indent="0" defTabSz="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	Plans, fiduciaries, employer and plan sponsors may rely on a reasonable, good faith 	interpretation of the then existing administrative guidance for inadvertent benefit 	overpayment recoupments and recoveries that happened before enactment and for 	determinations not to seek recoupment. Any recoupments started before enactment may continue.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The date of enactment. </a:t>
            </a:r>
          </a:p>
        </p:txBody>
      </p:sp>
    </p:spTree>
    <p:extLst>
      <p:ext uri="{BB962C8B-B14F-4D97-AF65-F5344CB8AC3E}">
        <p14:creationId xmlns:p14="http://schemas.microsoft.com/office/powerpoint/2010/main" val="15313640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301: Recovery of Retirement Plan Overpayments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60036"/>
            <a:ext cx="832485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457200" indent="-285750">
              <a:lnSpc>
                <a:spcPct val="107000"/>
              </a:lnSpc>
              <a:spcAft>
                <a:spcPts val="80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statute requires the Secretary of Labor to develop requirements for plans that seek recoupment other than by decreasing annuity payments. In devising these, the Secretary should be mindful not to be so restrictive to effectively preclude other forms of recoupment.</a:t>
            </a:r>
          </a:p>
          <a:p>
            <a:pPr marL="457200" indent="-285750">
              <a:lnSpc>
                <a:spcPct val="107000"/>
              </a:lnSpc>
              <a:spcAft>
                <a:spcPts val="80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Recoupment efforts may not be accompanied by threats of litigation, unless the fiduciary determines there is a reasonable likelihood of success to recover an amount greater than the cost of recovery. DOL should clarify whether a plan may not seek repayments in court if the cost of recovery is more than the overpayments. Also, it is unclear where the line is between a threat of litigation and a statement that a plan sponsor may recover overpayment amounts or enforce the plan’s rights in court. Model language on this could be useful.  </a:t>
            </a:r>
          </a:p>
          <a:p>
            <a:pPr marL="457200" indent="-285750">
              <a:lnSpc>
                <a:spcPct val="107000"/>
              </a:lnSpc>
              <a:spcAft>
                <a:spcPts val="80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In determining the amount of recoupment, the plan fiduciary may take into account the hardship the recoupment would have on the participant or beneficiary. However, the statute does not provide anything further on what a “hardship” is. DOL should clarify that this is a fact and circumstances determination to be made by the plan fiduciary in accordance with the plan document or the plan’s other administrative guidance. </a:t>
            </a:r>
          </a:p>
          <a:p>
            <a:pPr marL="0" marR="0" indent="0">
              <a:lnSpc>
                <a:spcPct val="107000"/>
              </a:lnSpc>
              <a:spcBef>
                <a:spcPts val="0"/>
              </a:spcBef>
              <a:spcAft>
                <a:spcPts val="800"/>
              </a:spcAft>
              <a:buNone/>
            </a:pPr>
            <a:endPar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40943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301: Recovery of Retirement Plan Overpayments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60036"/>
            <a:ext cx="832485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285750" indent="-285750">
              <a:lnSpc>
                <a:spcPct val="107000"/>
              </a:lnSpc>
              <a:spcAft>
                <a:spcPts val="80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statute states that recoupment of a payment to a participant may not be sought from “any beneficiary of the participant, including a spouse, surviving spouse, former spouse, or other beneficiary.” However, there are times where a plan administrator receives late notice of the death of a participant who is receiving an annuity and, as a result, the plan had not stopped issuing annuity checks or making direct deposits into the deceased participant’s account until several months after the participant’s death. In this event, the plan administrator may have the ability to stop payment of the checks or reverse the direct deposits made after the participant’s death from the deceased participant’s account. DOL should clarify that this would not violate the provision prohibiting recoupment from a beneficiary. </a:t>
            </a:r>
          </a:p>
          <a:p>
            <a:pPr marL="285750" indent="-285750">
              <a:lnSpc>
                <a:spcPct val="107000"/>
              </a:lnSpc>
              <a:spcAft>
                <a:spcPts val="80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Some plans provide an initial partial lump sum followed by a non-decreasing annuity. In a scenario where the partial lump sum is overpaid, DOL should clarify that the recovery of the overpayment may be pursued in full (assuming all other relevant criteria is met) and this is not considered an overpayment of a "non-decreasing annuity," e.g., the 10% annuity overpayment recovery restrictions do not apply.</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1167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301: Recovery of Retirement Plan Overpayments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260036"/>
            <a:ext cx="832485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285750" indent="-285750">
              <a:lnSpc>
                <a:spcPct val="107000"/>
              </a:lnSpc>
              <a:spcAft>
                <a:spcPts val="80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 recoupment may not be sought if the first overpayment occurred more than 3 years before the participant or beneficiary is first notified in writing of the error. DOL should clarify that this means that a recoupment of amounts before the three years is precluded, but not for overpayment made after the three years but before the notice. Otherwise, there would be two classes of individuals, namely those who never have to repay overpayment because the notices happen to be delivered three years or more after the overpayment began and those who would be subject to repayment because they were notified of the overpayment within the three-year period. </a:t>
            </a:r>
          </a:p>
          <a:p>
            <a:pPr marL="285750" indent="-285750">
              <a:lnSpc>
                <a:spcPct val="107000"/>
              </a:lnSpc>
              <a:spcAft>
                <a:spcPts val="80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Because this section also amended the Code, DOL will need to coordinate its efforts with Treasury, including how to reconcile Rev. Proc. 2021-13 with the ERISA provisions.</a:t>
            </a:r>
          </a:p>
          <a:p>
            <a:pPr marL="285750" indent="-285750">
              <a:lnSpc>
                <a:spcPct val="107000"/>
              </a:lnSpc>
              <a:spcAft>
                <a:spcPts val="800"/>
              </a:spcAft>
              <a:buFont typeface="Arial" panose="020B0604020202020204" pitchFamily="34" charset="0"/>
              <a:buChar char="•"/>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DOL also should provide examples of what would be considered “culpable” with respect to overpayment recovery.</a:t>
            </a:r>
          </a:p>
          <a:p>
            <a:pPr marL="0" marR="0" indent="0">
              <a:lnSpc>
                <a:spcPct val="107000"/>
              </a:lnSpc>
              <a:spcBef>
                <a:spcPts val="0"/>
              </a:spcBef>
              <a:spcAft>
                <a:spcPts val="800"/>
              </a:spcAft>
              <a:buNone/>
            </a:pPr>
            <a:endPar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93504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303: Retirement Savings Lost and Found</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The Secretary of Labor (in consultation with Treasury) must establish an online searchable database called the “Retirement Savings Lost and Found” to:</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Allow individuals to search for information to locate the administrator of any pension or 	retirement plan the individual was a participant in (or beneficiary of) and provide the 	administrator’s contact information;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Allow the Secretary to assist in locating a plan of an individual; and Allow the Secretary to make any necessary changes to contact information for the 	administrator based on any changes to the plan because of merger or consolidation, division of the plan, bankruptcy, termination, change in name, change in the administrator’s name or other causes. </a:t>
            </a:r>
          </a:p>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Safeguarding</a:t>
            </a:r>
          </a:p>
          <a:p>
            <a:pPr marL="0" marR="0" indent="0">
              <a:lnSpc>
                <a:spcPct val="107000"/>
              </a:lnSpc>
              <a:spcBef>
                <a:spcPts val="0"/>
              </a:spcBef>
              <a:spcAft>
                <a:spcPts val="800"/>
              </a:spcAft>
              <a:buNone/>
            </a:pPr>
            <a:r>
              <a:rPr lang="en-US" sz="1450" dirty="0">
                <a:solidFill>
                  <a:srgbClr val="001F5C"/>
                </a:solidFill>
                <a:effectLst/>
                <a:latin typeface="GT America Lt" panose="00000400000000000000"/>
                <a:ea typeface="Calibri" panose="020F0502020204030204" pitchFamily="34" charset="0"/>
                <a:cs typeface="Times New Roman" panose="02020603050405020304" pitchFamily="18" charset="0"/>
              </a:rPr>
              <a:t>	The program must safeguard all data and allow individuals to opt out of the data base.</a:t>
            </a:r>
          </a:p>
        </p:txBody>
      </p:sp>
    </p:spTree>
    <p:extLst>
      <p:ext uri="{BB962C8B-B14F-4D97-AF65-F5344CB8AC3E}">
        <p14:creationId xmlns:p14="http://schemas.microsoft.com/office/powerpoint/2010/main" val="1556606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303: Retirement Savings Lost and Found</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436114"/>
            <a:ext cx="8324850" cy="2963321"/>
          </a:xfrm>
        </p:spPr>
        <p:txBody>
          <a:bodyPr/>
          <a:lstStyle/>
          <a:p>
            <a:pPr marL="0" marR="0"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Starting after the second December 31 after the date of enactment (2024), the plan administrator must provide the Secretary with:</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The information required under paragraphs 1-4 of Code section 6057(b) </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Any change in the name of the plan;</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Any change in the name or address of the plan administrator;</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If the plan terminated; </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If the plan merged or consolidated with any other plan or was divided into two or more plans. </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The information in subparagraphs (A) and (B) of 6057(a)(2):</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The name of the plan;</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The name and address of the plan administrator.</a:t>
            </a:r>
          </a:p>
          <a:p>
            <a:pPr marL="0" marR="0"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The name and taxpayer identification of each participant or former participant in the plan</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Who during the current plan year or any previous plan year was reported under Code Section 6057(a)(2)(C) (separated from service with a deferred vested benefit) and the deferred vested benefit was paid;</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Who was cashed out into a default IRA (and the name and address of the designated trustee and the account number of the IRA);</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Was distributed a deferred annuity contract (and the name and address of the issuer of the annuity contract and the contract or certificate number).</a:t>
            </a:r>
          </a:p>
        </p:txBody>
      </p:sp>
    </p:spTree>
    <p:extLst>
      <p:ext uri="{BB962C8B-B14F-4D97-AF65-F5344CB8AC3E}">
        <p14:creationId xmlns:p14="http://schemas.microsoft.com/office/powerpoint/2010/main" val="319208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p:txBody>
          <a:bodyPr/>
          <a:lstStyle/>
          <a:p>
            <a:r>
              <a:rPr lang="en-US" sz="4400" dirty="0"/>
              <a:t>2023</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542507"/>
            <a:ext cx="7150100" cy="2963321"/>
          </a:xfrm>
        </p:spPr>
        <p:txBody>
          <a:bodyPr/>
          <a:lstStyle/>
          <a:p>
            <a:pPr marL="0" marR="0" indent="0">
              <a:lnSpc>
                <a:spcPct val="107000"/>
              </a:lnSpc>
              <a:spcBef>
                <a:spcPts val="0"/>
              </a:spcBef>
              <a:spcAft>
                <a:spcPts val="800"/>
              </a:spcAft>
              <a:buNone/>
              <a:tabLst>
                <a:tab pos="2971800" algn="ctr"/>
              </a:tabLst>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102: Pension Plan Start Up Credit	</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2971800" algn="ctr"/>
              </a:tabLst>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105: Pooled Employer Plans Modification</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2971800" algn="ctr"/>
              </a:tabLst>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106: Multiple Employer 403(b) Plans</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107: Increase in Age for RMD Beginning Date (to 73)</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108: Indexing IRA Catch-Up Limit</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FFC000"/>
                </a:solidFill>
                <a:effectLst/>
                <a:latin typeface="GT America Lt" panose="00000400000000000000"/>
                <a:ea typeface="Calibri" panose="020F0502020204030204" pitchFamily="34" charset="0"/>
                <a:cs typeface="Times New Roman" panose="02020603050405020304" pitchFamily="18" charset="0"/>
              </a:rPr>
              <a:t>Section 112: Military Spouse Retirement Plan Eligibility Credit for Small Employers</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113: Small Immediate Financial Incentives for Contributing to a Plan</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118: Tax Treatment of Certain Nontrade or Business SEP Contributions</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120: Exemption for Certain Automatic Portability Transactions (December 29, 2023)</a:t>
            </a:r>
            <a:endParaRPr lang="en-US" sz="1400" dirty="0">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79176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303: Retirement Savings Lost and Found</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452177"/>
            <a:ext cx="8324850" cy="3122874"/>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No later than 2 years after enactment.</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Enforcement:  Note, there is no specific penalty for not providing the information.</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342900" marR="0" lvl="0" indent="-342900">
              <a:lnSpc>
                <a:spcPct val="107000"/>
              </a:lnSpc>
              <a:spcBef>
                <a:spcPts val="0"/>
              </a:spcBef>
              <a:spcAft>
                <a:spcPts val="0"/>
              </a:spcAft>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rPr>
              <a:t>Because much of this information is already required to be provided to the IRS, DOL should coordinate with the IRS to obtain the information. This information should not fall within 26 U.S.C. Section 6103, and, therefore, IRS should be able to coordinate with DOL. </a:t>
            </a:r>
            <a:endParaRPr lang="en-US" sz="1400" dirty="0">
              <a:solidFill>
                <a:srgbClr val="001F5C"/>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rPr>
              <a:t>Given that most of this information is under the control of the plan’s recordkeeper and not the plan administrator, the DOL should allow the recordkeeper to send this information on behalf of the plan administrator.</a:t>
            </a:r>
            <a:endParaRPr lang="en-US" sz="1400" dirty="0">
              <a:solidFill>
                <a:srgbClr val="001F5C"/>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rPr>
              <a:t>With respect to separated participants, DOL should not require any information beyond the document retention period under ERISA Section 107. DOL also should provide that a plan is not required to furnish the same information each year, and must only provide any newly separated individual who was defaulted into an IRA or annuity contract. </a:t>
            </a:r>
            <a:endParaRPr lang="en-US" sz="1400" dirty="0">
              <a:solidFill>
                <a:srgbClr val="001F5C"/>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rPr>
              <a:t>DOL should provide a model statement describing the Lost and Found that a plan sponsor may include in plan communication.</a:t>
            </a:r>
            <a:endPar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934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303: Retirement Savings Lost and Found</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452177"/>
            <a:ext cx="8324850" cy="3122874"/>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342900" marR="0" lvl="0" indent="-342900">
              <a:lnSpc>
                <a:spcPct val="107000"/>
              </a:lnSpc>
              <a:spcBef>
                <a:spcPts val="0"/>
              </a:spcBef>
              <a:spcAft>
                <a:spcPts val="0"/>
              </a:spcAft>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rPr>
              <a:t>DOL should establish safeguards to protect privacy and data.</a:t>
            </a:r>
            <a:endParaRPr lang="en-US" sz="1400" dirty="0">
              <a:solidFill>
                <a:srgbClr val="001F5C"/>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rPr>
              <a:t>Given the sensitive nature of taxpayer identification numbers, the DOL should allow for abbreviated numbers or some other identification.</a:t>
            </a:r>
            <a:endParaRPr lang="en-US" sz="1400" dirty="0">
              <a:solidFill>
                <a:srgbClr val="001F5C"/>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rPr>
              <a:t>Given the sensitive nature of the account number of IRAs, the DOL should not require the full account number.</a:t>
            </a:r>
            <a:endParaRPr lang="en-US" sz="1400" dirty="0">
              <a:solidFill>
                <a:srgbClr val="001F5C"/>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400" kern="1200" dirty="0">
                <a:solidFill>
                  <a:srgbClr val="001F5C"/>
                </a:solidFill>
                <a:effectLst/>
                <a:latin typeface="GT America Lt" panose="00000400000000000000" pitchFamily="50" charset="0"/>
                <a:ea typeface="Calibri" panose="020F0502020204030204" pitchFamily="34" charset="0"/>
              </a:rPr>
              <a:t>A plan should not be required to report participants who were cashed out into a default IRA where the cash out was solely for purposes of accomplishing a further rollover to the participant’s new plan through an </a:t>
            </a:r>
            <a:r>
              <a:rPr lang="en-US" sz="1400" kern="1200" dirty="0" err="1">
                <a:solidFill>
                  <a:srgbClr val="001F5C"/>
                </a:solidFill>
                <a:effectLst/>
                <a:latin typeface="GT America Lt" panose="00000400000000000000" pitchFamily="50" charset="0"/>
                <a:ea typeface="Calibri" panose="020F0502020204030204" pitchFamily="34" charset="0"/>
              </a:rPr>
              <a:t>autoportability</a:t>
            </a:r>
            <a:r>
              <a:rPr lang="en-US" sz="1400" kern="1200" dirty="0">
                <a:solidFill>
                  <a:srgbClr val="001F5C"/>
                </a:solidFill>
                <a:effectLst/>
                <a:latin typeface="GT America Lt" panose="00000400000000000000" pitchFamily="50" charset="0"/>
                <a:ea typeface="Calibri" panose="020F0502020204030204" pitchFamily="34" charset="0"/>
              </a:rPr>
              <a:t> transaction under Section 120 of SECURE 2.0.</a:t>
            </a:r>
            <a:endParaRPr lang="en-US" sz="1400" dirty="0">
              <a:solidFill>
                <a:srgbClr val="001F5C"/>
              </a:solidFill>
              <a:effectLst/>
              <a:latin typeface="Times New Roman" panose="02020603050405020304" pitchFamily="18" charset="0"/>
              <a:ea typeface="Times New Roman" panose="02020603050405020304" pitchFamily="18" charset="0"/>
            </a:endParaRPr>
          </a:p>
          <a:p>
            <a:pPr lvl="1" indent="0">
              <a:lnSpc>
                <a:spcPct val="107000"/>
              </a:lnSpc>
              <a:spcBef>
                <a:spcPts val="0"/>
              </a:spcBef>
              <a:spcAft>
                <a:spcPts val="800"/>
              </a:spcAft>
              <a:buNone/>
            </a:pPr>
            <a:endPar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51663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304: Updating Dollar Limit for Mandatory Distributions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The $5,000 dollar limit is increased to $7,000.</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Distributions made after December 31, 2023.</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5859131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r>
              <a:rPr lang="en-US" sz="2400" dirty="0"/>
              <a:t>Section 305: Expansion of Employee Plans Compliance Resolution System</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EPCRS and IRAs</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Secretary must amend EPCRS to allow custodians of IRAs to address eligible inadvertent errors, including, but not limited to:</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Waivers of the excise tax under Code Section 4974; and</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Rules permitting a non-spouse beneficiary to return distributions to an inherited individual retirement plan where, due to an inadvertent error by a service provider, the beneficiary had reason to believe the distribution could be rolled over without including in income.</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When guidance is issued but not later than 2 years after enactment (?).</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The Secretary of Treasury must update EPCRS within 2 years after the date of enactment, and it must also include, by statute, guidance on correction methods required to be used to correct eligible inadvertent failures, including general principles of correction, if a specific correction method is not specified by the Secretary. Initial guidance was issued in </a:t>
            </a: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hlinkClick r:id="rId2"/>
              </a:rPr>
              <a:t>Notice 2023-43</a:t>
            </a: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1348986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pPr>
              <a:lnSpc>
                <a:spcPct val="100000"/>
              </a:lnSpc>
            </a:pPr>
            <a:r>
              <a:rPr lang="en-US" sz="2000" dirty="0"/>
              <a:t>Section 310: Application of Top-Heavy Rules to Defined Contribution Plans Covering Excludable Employees </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Allows an employer to perform the top-heavy test separately on the non-excludable and excludable employee to encourage more coverage.</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beginning after December 31, 2023.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2136784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pPr>
              <a:lnSpc>
                <a:spcPct val="100000"/>
              </a:lnSpc>
            </a:pPr>
            <a:r>
              <a:rPr lang="en-US" sz="2200" dirty="0"/>
              <a:t>Section 311: Repayment of Qualified Birth or Adoption Distribution Limited to Three Years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Clarifies that the birth or adoption distribution in SECURE must be repaid within the three-year period starting on the date after the distribution was made.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To all distributions made after the date of enactment, subject to the temporary rule for distributions already made.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9047525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775700" cy="816265"/>
          </a:xfrm>
        </p:spPr>
        <p:txBody>
          <a:bodyPr/>
          <a:lstStyle/>
          <a:p>
            <a:pPr>
              <a:lnSpc>
                <a:spcPct val="100000"/>
              </a:lnSpc>
            </a:pPr>
            <a:r>
              <a:rPr lang="en-US" sz="1900" dirty="0"/>
              <a:t>Section 312: Employer May Rely on Employee Certifying that Deemed Hardship Distribution Conditions Are Met</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50" dirty="0">
                <a:solidFill>
                  <a:srgbClr val="001F5C"/>
                </a:solidFill>
                <a:effectLst/>
                <a:latin typeface="GT America Lt" panose="00000400000000000000"/>
                <a:ea typeface="Calibri" panose="020F0502020204030204" pitchFamily="34" charset="0"/>
                <a:cs typeface="Times New Roman" panose="02020603050405020304" pitchFamily="18" charset="0"/>
              </a:rPr>
              <a:t>The plan may rely on the written certification from the employee that the distribution is on account of a financial need of a type the regulations deem to be an immediate and heavy financial need and not in excess of the amount needed to satisfy such financial need, and the employee has no alternative means reasonably available to satisfy such financial need. </a:t>
            </a:r>
          </a:p>
          <a:p>
            <a:pPr marL="0" marR="0" indent="0">
              <a:lnSpc>
                <a:spcPct val="107000"/>
              </a:lnSpc>
              <a:spcBef>
                <a:spcPts val="0"/>
              </a:spcBef>
              <a:spcAft>
                <a:spcPts val="800"/>
              </a:spcAft>
              <a:buNone/>
            </a:pPr>
            <a:r>
              <a:rPr lang="en-US" sz="155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beginning on the date of enactment. </a:t>
            </a:r>
          </a:p>
          <a:p>
            <a:pPr marL="0" marR="0" indent="0">
              <a:lnSpc>
                <a:spcPct val="107000"/>
              </a:lnSpc>
              <a:spcBef>
                <a:spcPts val="0"/>
              </a:spcBef>
              <a:spcAft>
                <a:spcPts val="800"/>
              </a:spcAft>
              <a:buNone/>
            </a:pPr>
            <a:r>
              <a:rPr lang="en-US" sz="155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The statute provides that the Secretary of Treasury may provide by regulations for exceptions to the rule where the plan administrator has actual knowledge to the contrary of the employee’s certification and for procedures for addressing cases of misrepresentation.</a:t>
            </a:r>
          </a:p>
        </p:txBody>
      </p:sp>
    </p:spTree>
    <p:extLst>
      <p:ext uri="{BB962C8B-B14F-4D97-AF65-F5344CB8AC3E}">
        <p14:creationId xmlns:p14="http://schemas.microsoft.com/office/powerpoint/2010/main" val="42229390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pPr>
              <a:lnSpc>
                <a:spcPct val="100000"/>
              </a:lnSpc>
            </a:pPr>
            <a:r>
              <a:rPr lang="en-US" sz="1900" dirty="0"/>
              <a:t>Section 316: Amendment to Increase Benefit Accruals Under Plan for Previous Plan Year Allowed until Employer Tax Return Due Date</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Allows an employer to adopt discretionary plan amendments that increase participants’ benefits to be adopted by the due date of the employer’s tax return.</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beginning after December 31, 2023. </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4024965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318: Performance Benchmarks for Asset Allocation Funds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No later than 2 years after enactment, the Secretary of Labor must update the ERISA 404 regulation with respect to designated investment alternative that contain a mix of asset classes allowing the administrator to use a benchmark that is a blend of different broad-based securities if:</a:t>
            </a:r>
          </a:p>
          <a:p>
            <a:pPr lvl="1" indent="0" defTabSz="0">
              <a:lnSpc>
                <a:spcPct val="107000"/>
              </a:lnSpc>
              <a:spcBef>
                <a:spcPts val="0"/>
              </a:spcBef>
              <a:spcAft>
                <a:spcPts val="800"/>
              </a:spcAft>
              <a:buNone/>
            </a:pPr>
            <a:r>
              <a:rPr lang="en-US" sz="210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blend is reasonably representative of the asset class holding;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In determining the 1, 5, and 10 –year returns, the blend is modified at least once per year to reflect 	changes in the asset class holding;</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The blend is furnished reasonable calculated to be understood; and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Each securities market index that is used for an associated asset class would separately satisfy the 	requirements of the regulation for the asset class.</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At least two years after enactment.</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See above.</a:t>
            </a:r>
          </a:p>
        </p:txBody>
      </p:sp>
    </p:spTree>
    <p:extLst>
      <p:ext uri="{BB962C8B-B14F-4D97-AF65-F5344CB8AC3E}">
        <p14:creationId xmlns:p14="http://schemas.microsoft.com/office/powerpoint/2010/main" val="2877535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pPr>
              <a:lnSpc>
                <a:spcPct val="100000"/>
              </a:lnSpc>
            </a:pPr>
            <a:r>
              <a:rPr lang="en-US" sz="2200" dirty="0"/>
              <a:t>Section 320: Eliminating Unnecessary Plan Requirements Related to Unenrolled Participants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839200" cy="2963321"/>
          </a:xfrm>
        </p:spPr>
        <p:txBody>
          <a:bodyPr/>
          <a:lstStyle/>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With respect to individual account plans, only the following disclosures are required for an unenrolled participant:</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An annual reminder notice of eligibility to participate in the plan and any applicable election 	deadlines; and</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Any document the participant requests and is otherwise entitled.</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Annual Reminder:</a:t>
            </a:r>
          </a:p>
          <a:p>
            <a:pPr lvl="1" indent="0" defTabSz="0">
              <a:lnSpc>
                <a:spcPct val="107000"/>
              </a:lnSpc>
              <a:spcBef>
                <a:spcPts val="0"/>
              </a:spcBef>
              <a:spcAft>
                <a:spcPts val="800"/>
              </a:spcAft>
              <a:buNone/>
            </a:pPr>
            <a:r>
              <a:rPr lang="en-US" sz="210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Is furnished in connection with the plan’s annual open season election period or, if none, within a 	reasonable period before the beginning of each plan year;</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Notifies the unenrolled participant of the participant’s eligibility to participate and the key benefits 	and rights on under the plan, focusing on employer contributions and vesting provisions; and</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Provides the information in a prominent manner calculated to be understood by the average plan 	participant.</a:t>
            </a:r>
          </a:p>
        </p:txBody>
      </p:sp>
    </p:spTree>
    <p:extLst>
      <p:ext uri="{BB962C8B-B14F-4D97-AF65-F5344CB8AC3E}">
        <p14:creationId xmlns:p14="http://schemas.microsoft.com/office/powerpoint/2010/main" val="265869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p:txBody>
          <a:bodyPr/>
          <a:lstStyle/>
          <a:p>
            <a:r>
              <a:rPr lang="en-US" sz="4400" dirty="0"/>
              <a:t>2023</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1" y="562604"/>
            <a:ext cx="8259745" cy="2963321"/>
          </a:xfrm>
        </p:spPr>
        <p:txBody>
          <a:bodyPr/>
          <a:lstStyle/>
          <a:p>
            <a:pPr marL="0" marR="0" indent="0">
              <a:lnSpc>
                <a:spcPct val="107000"/>
              </a:lnSpc>
              <a:spcBef>
                <a:spcPts val="0"/>
              </a:spcBef>
              <a:spcAft>
                <a:spcPts val="800"/>
              </a:spcAft>
              <a:buNone/>
            </a:pPr>
            <a:r>
              <a:rPr lang="en-US" sz="1400" dirty="0">
                <a:solidFill>
                  <a:srgbClr val="FFC000"/>
                </a:solidFill>
                <a:effectLst/>
                <a:latin typeface="GT America Lt" panose="00000400000000000000"/>
                <a:ea typeface="Calibri" panose="020F0502020204030204" pitchFamily="34" charset="0"/>
                <a:cs typeface="Times New Roman" panose="02020603050405020304" pitchFamily="18" charset="0"/>
              </a:rPr>
              <a:t>Section 201: Remove Required Minimum Distribution Barriers for Life Annuities </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302: Reduction in Excise Tax on Certain Accumulations in Qualified Retirement Plans</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317: Retroactive First Year Elective Deferrals for Sole Proprietors</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321: Review of Pension Risk Transfer Interpretive Bulletin</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320: Eliminating Unnecessary Plan Requirements Related to Unenrolled Participants</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327: Surviving Spouse Election to Be Treated as An Employee</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339: Recognition of Tribal Government Domestic Relations Orders</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347: Report by the Secretary of Labor on the Impact of Inflation on Retirement Savings</a:t>
            </a:r>
            <a:endParaRPr lang="en-US" sz="14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601: SIMPLE and SEP Roth IRAs</a:t>
            </a:r>
            <a:endParaRPr lang="en-US" sz="1400" dirty="0">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4127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pPr>
              <a:lnSpc>
                <a:spcPct val="100000"/>
              </a:lnSpc>
            </a:pPr>
            <a:r>
              <a:rPr lang="en-US" sz="2200" dirty="0"/>
              <a:t>Section 320: Eliminating Unnecessary Plan Requirements Related to Unenrolled Participants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452177"/>
            <a:ext cx="8631534" cy="3122874"/>
          </a:xfrm>
        </p:spPr>
        <p:txBody>
          <a:bodyPr/>
          <a:lstStyle/>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An unenrolled participant is an employee who:</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Is eligible to participate in the plan;</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Has been furnished the SPD and any other notices related to eligibility required under ERISA or the Code; </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Is not enrolled in the plan; and</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Satisfies any other criteria the Secretary of Labor determines is appropriate.</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beginning after December 31, 2022.</a:t>
            </a:r>
          </a:p>
        </p:txBody>
      </p:sp>
    </p:spTree>
    <p:extLst>
      <p:ext uri="{BB962C8B-B14F-4D97-AF65-F5344CB8AC3E}">
        <p14:creationId xmlns:p14="http://schemas.microsoft.com/office/powerpoint/2010/main" val="26957276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pPr>
              <a:lnSpc>
                <a:spcPct val="100000"/>
              </a:lnSpc>
            </a:pPr>
            <a:r>
              <a:rPr lang="en-US" sz="2200" dirty="0"/>
              <a:t>Section 320: Eliminating Unnecessary Plan Requirements Related to Unenrolled Participants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452177"/>
            <a:ext cx="8631534" cy="3122874"/>
          </a:xfrm>
        </p:spPr>
        <p:txBody>
          <a:bodyPr/>
          <a:lstStyle/>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a:t>
            </a:r>
          </a:p>
          <a:p>
            <a:pPr marL="285750" marR="0" indent="-285750">
              <a:lnSpc>
                <a:spcPct val="107000"/>
              </a:lnSpc>
              <a:spcBef>
                <a:spcPts val="0"/>
              </a:spcBef>
              <a:spcAft>
                <a:spcPts val="800"/>
              </a:spcAft>
              <a:buFont typeface="Arial" panose="020B0604020202020204" pitchFamily="34" charset="0"/>
              <a:buChar char="•"/>
            </a:pPr>
            <a:r>
              <a:rPr lang="en-US" sz="1400" dirty="0">
                <a:solidFill>
                  <a:srgbClr val="001F5C"/>
                </a:solidFill>
                <a:effectLst/>
                <a:latin typeface="GT America Lt" panose="00000400000000000000" pitchFamily="50" charset="0"/>
                <a:ea typeface="Times New Roman" panose="02020603050405020304" pitchFamily="18" charset="0"/>
                <a:cs typeface="Times New Roman" panose="02020603050405020304" pitchFamily="18" charset="0"/>
              </a:rPr>
              <a:t>DOL should provide an optional safe harbor of at least 30 days before the beginning of the plan year (the same as for the annual qualified default investment alternative notice (QDIA). </a:t>
            </a:r>
          </a:p>
          <a:p>
            <a:pPr marL="285750" marR="0" indent="-285750">
              <a:lnSpc>
                <a:spcPct val="107000"/>
              </a:lnSpc>
              <a:spcBef>
                <a:spcPts val="0"/>
              </a:spcBef>
              <a:spcAft>
                <a:spcPts val="800"/>
              </a:spcAft>
              <a:buFont typeface="Arial" panose="020B0604020202020204" pitchFamily="34" charset="0"/>
              <a:buChar char="•"/>
            </a:pPr>
            <a:r>
              <a:rPr lang="en-US" sz="1400" dirty="0">
                <a:solidFill>
                  <a:srgbClr val="001F5C"/>
                </a:solidFill>
                <a:effectLst/>
                <a:latin typeface="GT America Lt" panose="00000400000000000000" pitchFamily="50" charset="0"/>
                <a:ea typeface="Times New Roman" panose="02020603050405020304" pitchFamily="18" charset="0"/>
                <a:cs typeface="Times New Roman" panose="02020603050405020304" pitchFamily="18" charset="0"/>
              </a:rPr>
              <a:t>The plan should be allowed, but not required, to furnish this notice with other notices, such as the annual QDIA notice.</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400" dirty="0">
                <a:solidFill>
                  <a:srgbClr val="001F5C"/>
                </a:solidFill>
                <a:effectLst/>
                <a:latin typeface="GT America Lt" panose="00000400000000000000" pitchFamily="50" charset="0"/>
                <a:ea typeface="Times New Roman" panose="02020603050405020304" pitchFamily="18" charset="0"/>
                <a:cs typeface="Times New Roman" panose="02020603050405020304" pitchFamily="18" charset="0"/>
              </a:rPr>
              <a:t>	The annual notice must notify the participant of the participant’s </a:t>
            </a:r>
            <a:r>
              <a:rPr lang="en-US" sz="1400" kern="1200" dirty="0">
                <a:solidFill>
                  <a:srgbClr val="001F5C"/>
                </a:solidFill>
                <a:effectLst/>
                <a:latin typeface="GT America Lt" panose="00000400000000000000" pitchFamily="50" charset="0"/>
                <a:ea typeface="Calibri" panose="020F0502020204030204" pitchFamily="34" charset="0"/>
                <a:cs typeface="Times New Roman" panose="02020603050405020304" pitchFamily="18" charset="0"/>
              </a:rPr>
              <a:t>eligibility to participate and the key benefits and rights on under the plan, focusing on employer contributions and vesting provisions. Although this language is similar to the language in </a:t>
            </a:r>
            <a:r>
              <a:rPr lang="en-US" sz="1400" kern="1800" dirty="0">
                <a:solidFill>
                  <a:srgbClr val="001F5C"/>
                </a:solidFill>
                <a:effectLst/>
                <a:latin typeface="GT America Lt" panose="00000400000000000000" pitchFamily="50" charset="0"/>
                <a:ea typeface="Times New Roman" panose="02020603050405020304" pitchFamily="18" charset="0"/>
                <a:cs typeface="Open Sans" panose="020B0606030504020204" pitchFamily="34" charset="0"/>
              </a:rPr>
              <a:t>26 C.F.R. Section 1.401(a)(4)-4, which provides rules for nondiscrimination testing for availability of benefits, rights and features under plans, DOL should not include the broad definition included in the Treasury regulations in the notice provisions of Section 320. Instead, the annual notice should reiterate the employee’s right to participate in the plan, include a description or link on how to make elective deferrals, and include general information about employer contributions and vesting with a link to access specific plan information. </a:t>
            </a:r>
          </a:p>
          <a:p>
            <a:pPr marL="285750" marR="0" indent="-285750">
              <a:lnSpc>
                <a:spcPct val="107000"/>
              </a:lnSpc>
              <a:spcBef>
                <a:spcPts val="0"/>
              </a:spcBef>
              <a:spcAft>
                <a:spcPts val="800"/>
              </a:spcAft>
              <a:buFont typeface="Arial" panose="020B0604020202020204" pitchFamily="34" charset="0"/>
              <a:buChar char="•"/>
            </a:pPr>
            <a:r>
              <a:rPr lang="en-US" sz="1400" dirty="0">
                <a:solidFill>
                  <a:srgbClr val="001F5C"/>
                </a:solidFill>
                <a:effectLst/>
                <a:latin typeface="GT America Lt" panose="00000400000000000000" pitchFamily="50" charset="0"/>
                <a:ea typeface="Times New Roman" panose="02020603050405020304" pitchFamily="18" charset="0"/>
                <a:cs typeface="Times New Roman" panose="02020603050405020304" pitchFamily="18" charset="0"/>
              </a:rPr>
              <a:t>DOL should consider issuing a model notice. </a:t>
            </a:r>
            <a:endParaRPr lang="en-US" sz="1400" dirty="0">
              <a:solidFill>
                <a:srgbClr val="001F5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99458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324: Treasury Guidance on Rollovers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defTabSz="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With the aim of simplifying, standardizing, facilitating and expediting rollovers, no later than January 1, 2025, the Secretary of the Treasury must develop and issue:</a:t>
            </a:r>
          </a:p>
          <a:p>
            <a:pPr lvl="1" indent="0" defTabSz="0">
              <a:lnSpc>
                <a:spcPct val="107000"/>
              </a:lnSpc>
              <a:spcBef>
                <a:spcPts val="0"/>
              </a:spcBef>
              <a:spcAft>
                <a:spcPts val="800"/>
              </a:spcAft>
              <a:buNone/>
            </a:pPr>
            <a:r>
              <a:rPr lang="en-US" sz="205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Sample forms for rollovers to be used by both distributing and receiving plans; and</a:t>
            </a:r>
          </a:p>
          <a:p>
            <a:pPr lvl="1" indent="0" defTabSz="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	Sample forms (including relevant procedures and protocols) for trustee-to-trustee transfers to be used by 	both transferring and receiving plans.</a:t>
            </a:r>
          </a:p>
          <a:p>
            <a:pPr marL="0" marR="0" indent="0" defTabSz="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Other requirements</a:t>
            </a:r>
          </a:p>
          <a:p>
            <a:pPr marL="0" marR="0" indent="0" defTabSz="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	In developing the forms, the Secretary must obtain relevant information from participants and plan 	sponsors 	and consider coordination with Section 319 (report to Congress on reporting and disclosure) 	and 336 (report to Congress on rollover notices).</a:t>
            </a:r>
          </a:p>
          <a:p>
            <a:pPr marL="0" marR="0" indent="0" defTabSz="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See above. </a:t>
            </a:r>
          </a:p>
          <a:p>
            <a:pPr marL="0" marR="0" indent="0" defTabSz="0">
              <a:lnSpc>
                <a:spcPct val="107000"/>
              </a:lnSpc>
              <a:spcBef>
                <a:spcPts val="0"/>
              </a:spcBef>
              <a:spcAft>
                <a:spcPts val="800"/>
              </a:spcAft>
              <a:buNone/>
            </a:pPr>
            <a:r>
              <a:rPr lang="en-US" sz="135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See above.</a:t>
            </a:r>
          </a:p>
        </p:txBody>
      </p:sp>
    </p:spTree>
    <p:extLst>
      <p:ext uri="{BB962C8B-B14F-4D97-AF65-F5344CB8AC3E}">
        <p14:creationId xmlns:p14="http://schemas.microsoft.com/office/powerpoint/2010/main" val="18615830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325: Roth Plan Distribution Rules.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Eliminates the pre-death distribution requirement for Roth accounts in employer plans.</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Taxable years beginning after December 31, 2023. Section 325 does not apply to distributions that are required for years beginning before January 1, 2024 but are permitted to be paid on or after such date.</a:t>
            </a:r>
          </a:p>
          <a:p>
            <a:pPr marL="0" marR="0" indent="0">
              <a:lnSpc>
                <a:spcPct val="107000"/>
              </a:lnSpc>
              <a:spcBef>
                <a:spcPts val="0"/>
              </a:spcBef>
              <a:spcAft>
                <a:spcPts val="800"/>
              </a:spcAft>
              <a:buNone/>
            </a:pPr>
            <a:r>
              <a:rPr lang="en-US" sz="16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Transition rules.</a:t>
            </a:r>
          </a:p>
        </p:txBody>
      </p:sp>
    </p:spTree>
    <p:extLst>
      <p:ext uri="{BB962C8B-B14F-4D97-AF65-F5344CB8AC3E}">
        <p14:creationId xmlns:p14="http://schemas.microsoft.com/office/powerpoint/2010/main" val="22529763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338: Requirement to Provide Paper Statements in Certain Cases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Requires at least one statement per year for an individual account plan and at least one statement every three years for a defined benefit plan to be furnished on paper in written form except for:</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Plans that furnish the statements under section 2520.104b-1(c) (2002 regulation); or</a:t>
            </a:r>
          </a:p>
          <a:p>
            <a:pPr lvl="1"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Plans that permit a participant or beneficiary to request the statement to be delivered electronically 	and the participant or beneficiary has made the request.</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Secretary of Labor must:</a:t>
            </a:r>
          </a:p>
          <a:p>
            <a:pPr marL="0" marR="0" indent="0" defTabSz="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Update 2520.104b-1(c) to provide that for pension benefit statements to be delivered electronically 	for individuals who first become eligible to participate (or become a beneficiary)  after December 31, 	2025, in addition to the other requirements, the plan furnishes each participant or beneficiary a one-	time initial notice on paper in written form of their right to request all documents required to be 	disclosed under ERISA be furnished on paper in written form.</a:t>
            </a:r>
          </a:p>
        </p:txBody>
      </p:sp>
    </p:spTree>
    <p:extLst>
      <p:ext uri="{BB962C8B-B14F-4D97-AF65-F5344CB8AC3E}">
        <p14:creationId xmlns:p14="http://schemas.microsoft.com/office/powerpoint/2010/main" val="18886688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338: Requirement to Provide Paper Statements in Certain Cases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571244" cy="2963321"/>
          </a:xfrm>
        </p:spPr>
        <p:txBody>
          <a:bodyPr/>
          <a:lstStyle/>
          <a:p>
            <a:pPr marL="0" marR="0"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The Secretary of Labor must (cont.):</a:t>
            </a:r>
          </a:p>
          <a:p>
            <a:pPr marL="0" marR="0"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Update all electronic notice guidance other than 2520.104b-1(c) to the extent necessary to ensure that:</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A participant or beneficiary is permitted the opportunity to request that any disclosure required to be delivered on paper is 	furnished electronically;</a:t>
            </a:r>
          </a:p>
          <a:p>
            <a:pPr lvl="1"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Each paper statement furnished under the plan must include:</a:t>
            </a:r>
          </a:p>
          <a:p>
            <a:pPr lvl="2"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An explanation of how to request the statement and all required disclosures be delivered 				electronically; and</a:t>
            </a:r>
          </a:p>
          <a:p>
            <a:pPr lvl="2"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Contact information for the plan sponsor, including the telephone number;</a:t>
            </a:r>
          </a:p>
          <a:p>
            <a:pPr marL="0" marR="0"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A plan may not charge a fee to a participant or beneficiary for the delivery of any paper statement; </a:t>
            </a:r>
          </a:p>
          <a:p>
            <a:pPr marL="0" marR="0"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Each document required to be disclosed that is furnished electronically includes an explanation of how to request all such 	documents be furnished on paper;</a:t>
            </a:r>
          </a:p>
          <a:p>
            <a:pPr marL="0" marR="0"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	A plan is permitted to furnish a duplicate electronic statement where the plan furnishes a paper pension statement.</a:t>
            </a:r>
          </a:p>
          <a:p>
            <a:pPr marL="0" marR="0" indent="0" defTabSz="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Not later than December 31, 2025.</a:t>
            </a:r>
          </a:p>
        </p:txBody>
      </p:sp>
    </p:spTree>
    <p:extLst>
      <p:ext uri="{BB962C8B-B14F-4D97-AF65-F5344CB8AC3E}">
        <p14:creationId xmlns:p14="http://schemas.microsoft.com/office/powerpoint/2010/main" val="3361116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339: Recognition of Tribal Government Domestic Relations Orders </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Adds Tribal courts to the list of courts authorized under federal law to issue qualified domestic relations orders.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Effective for domestic relations orders received by plan administrators after December 31, 2022, including any such order which is submitted for reconsideration after such date.</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 </a:t>
            </a:r>
          </a:p>
        </p:txBody>
      </p:sp>
    </p:spTree>
    <p:extLst>
      <p:ext uri="{BB962C8B-B14F-4D97-AF65-F5344CB8AC3E}">
        <p14:creationId xmlns:p14="http://schemas.microsoft.com/office/powerpoint/2010/main" val="13091067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341: Consolidation of Defined Contribution Plan Notices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No later than 2 years after the date of enactment, the Secretaries of Labor and the Treasury must adopt regulations providing that an ERISA plan may, but is not required to, consolidate 2 or more notices required under ERISA sections 404(c)(5)(B) (default investment notice) and Section 514(e)(3) (automatic contribution arrangement notice) and Code Sections 401(k)(12)(D) (safe harbor notice), 401(k)(13)(E) (qualified automatic contribution arrangement notice) and 414(w)(4) (eligible automatic contribution arrangement notice) into a single notice.</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starting in 2025.</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Model notices.</a:t>
            </a:r>
          </a:p>
        </p:txBody>
      </p:sp>
    </p:spTree>
    <p:extLst>
      <p:ext uri="{BB962C8B-B14F-4D97-AF65-F5344CB8AC3E}">
        <p14:creationId xmlns:p14="http://schemas.microsoft.com/office/powerpoint/2010/main" val="19466937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pPr>
              <a:lnSpc>
                <a:spcPct val="100000"/>
              </a:lnSpc>
            </a:pPr>
            <a:r>
              <a:rPr lang="en-US" sz="2400" dirty="0"/>
              <a:t>Section 350: Safe Harbor for Correction of Employee Elective Deferral Failures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581292" cy="2963321"/>
          </a:xfrm>
        </p:spPr>
        <p:txBody>
          <a:bodyPr/>
          <a:lstStyle/>
          <a:p>
            <a:pPr marL="0" marR="0"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Provides a safe harbor for correcting automatic contribution errors, and a corrected error is:</a:t>
            </a:r>
          </a:p>
          <a:p>
            <a:pPr marL="0" marR="0"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A reasonable administrative error:</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Made in implementing an automatic enrollment or escalation feature; or</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Made by failing to afford an eligible employee the opportunity to make an affirmative election because the employee was improperly excluded; and</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Corrected prospectively by implementing the automatic enrollment or escalation feature;</a:t>
            </a:r>
          </a:p>
          <a:p>
            <a:pPr marL="0" marR="0"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The error must be corrected no later than:</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The first date of the first payment of compensation on or after the last day of the 9 ½ month period after the end of the plan year of the error; or </a:t>
            </a:r>
          </a:p>
          <a:p>
            <a:pPr lvl="1"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	If earlier for an employee who notifies the plan sponsor of the error, the date the first payment of compensation is made by the employer on or after the last day of the month following notification;</a:t>
            </a:r>
          </a:p>
          <a:p>
            <a:pPr marL="0" marR="0"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If matching contributions were missed, the plan sponsor makes a corrective allocation (with earnings) no later than the deadline prescribed by the Secretary;</a:t>
            </a:r>
          </a:p>
          <a:p>
            <a:pPr marL="0" marR="0"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The error is corrected for all similarly situated participants; and</a:t>
            </a:r>
          </a:p>
          <a:p>
            <a:pPr marL="0" marR="0" indent="0" defTabSz="0">
              <a:lnSpc>
                <a:spcPct val="107000"/>
              </a:lnSpc>
              <a:spcBef>
                <a:spcPts val="0"/>
              </a:spcBef>
              <a:spcAft>
                <a:spcPts val="800"/>
              </a:spcAft>
              <a:buNone/>
            </a:pPr>
            <a:r>
              <a:rPr lang="en-US" sz="1000" dirty="0">
                <a:solidFill>
                  <a:srgbClr val="001F5C"/>
                </a:solidFill>
                <a:effectLst/>
                <a:latin typeface="GT America Lt" panose="00000400000000000000"/>
                <a:ea typeface="Calibri" panose="020F0502020204030204" pitchFamily="34" charset="0"/>
                <a:cs typeface="Times New Roman" panose="02020603050405020304" pitchFamily="18" charset="0"/>
              </a:rPr>
              <a:t>Notice of the error is given to the employee not later than 45 days after it is corrected.</a:t>
            </a:r>
          </a:p>
        </p:txBody>
      </p:sp>
    </p:spTree>
    <p:extLst>
      <p:ext uri="{BB962C8B-B14F-4D97-AF65-F5344CB8AC3E}">
        <p14:creationId xmlns:p14="http://schemas.microsoft.com/office/powerpoint/2010/main" val="18790036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pPr>
              <a:lnSpc>
                <a:spcPct val="100000"/>
              </a:lnSpc>
            </a:pPr>
            <a:r>
              <a:rPr lang="en-US" sz="2400" dirty="0"/>
              <a:t>Section 350: Safe Harbor for Correction of Employee Elective Deferral Failures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statute requires the Secretary to issue regulations for the following:</a:t>
            </a:r>
          </a:p>
          <a:p>
            <a:pPr lvl="1" indent="0">
              <a:lnSpc>
                <a:spcPct val="107000"/>
              </a:lnSpc>
              <a:spcBef>
                <a:spcPts val="0"/>
              </a:spcBef>
              <a:spcAft>
                <a:spcPts val="800"/>
              </a:spcAft>
              <a:buNone/>
            </a:pPr>
            <a:r>
              <a:rPr lang="en-US" sz="2100" dirty="0">
                <a:solidFill>
                  <a:srgbClr val="001F5C"/>
                </a:solidFill>
                <a:effectLst/>
                <a:latin typeface="GT America Lt" panose="00000400000000000000"/>
                <a:ea typeface="Calibri" panose="020F0502020204030204" pitchFamily="34" charset="0"/>
                <a:cs typeface="Times New Roman" panose="02020603050405020304" pitchFamily="18" charset="0"/>
              </a:rPr>
              <a:t>	</a:t>
            </a: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The deadline for making a corrective allocation of matching contributions;</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The content of the required notice;</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How the amount of corrective allocation is determined;</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How to adjust the account for earnings on matching contributions; and</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	Any other necessary items.</a:t>
            </a:r>
          </a:p>
          <a:p>
            <a:pPr>
              <a:lnSpc>
                <a:spcPct val="107000"/>
              </a:lnSpc>
              <a:spcAft>
                <a:spcPts val="800"/>
              </a:spcAft>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Any errors after December 31, 2023 and good faith reliance before guidance or regulations are issued.</a:t>
            </a:r>
          </a:p>
          <a:p>
            <a:pPr>
              <a:lnSpc>
                <a:spcPct val="107000"/>
              </a:lnSpc>
              <a:spcAft>
                <a:spcPts val="800"/>
              </a:spcAft>
            </a:pPr>
            <a:endParaRPr lang="en-US" sz="7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749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p:txBody>
          <a:bodyPr/>
          <a:lstStyle/>
          <a:p>
            <a:r>
              <a:rPr lang="en-US" sz="4400" dirty="0"/>
              <a:t>2024</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1" y="582700"/>
            <a:ext cx="8189407" cy="2963321"/>
          </a:xfrm>
        </p:spPr>
        <p:txBody>
          <a:bodyPr/>
          <a:lstStyle/>
          <a:p>
            <a:pPr marL="0" marR="0" indent="0">
              <a:lnSpc>
                <a:spcPct val="107000"/>
              </a:lnSpc>
              <a:spcBef>
                <a:spcPts val="0"/>
              </a:spcBef>
              <a:spcAft>
                <a:spcPts val="800"/>
              </a:spcAft>
              <a:buNone/>
            </a:pPr>
            <a:r>
              <a:rPr lang="en-US" sz="12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108: Indexing IRA Catch-Up Limit</a:t>
            </a:r>
            <a:endParaRPr lang="en-US" sz="12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110: Treatment of Student Loan Payments as Elective Deferral for Purposes of Matching Contributions</a:t>
            </a:r>
            <a:endParaRPr lang="en-US" sz="12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115: Withdrawal for Certain Emergency Expenses</a:t>
            </a:r>
            <a:endParaRPr lang="en-US" sz="12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116: Allow Additional Nonelective Contributions to SIMPLE Plans</a:t>
            </a:r>
            <a:endParaRPr lang="en-US" sz="12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117: Contribution Limits for SIMPLE Plans</a:t>
            </a:r>
            <a:endParaRPr lang="en-US" sz="12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127: Emergency Savings Accounts Linked to Individual Account Plans</a:t>
            </a:r>
            <a:endParaRPr lang="en-US" sz="12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rgbClr val="FFC000"/>
                </a:solidFill>
                <a:effectLst/>
                <a:latin typeface="GT America Lt" panose="00000400000000000000"/>
                <a:ea typeface="Calibri" panose="020F0502020204030204" pitchFamily="34" charset="0"/>
                <a:cs typeface="Times New Roman" panose="02020603050405020304" pitchFamily="18" charset="0"/>
              </a:rPr>
              <a:t>Section 121: Starter 401(k) Plan for Employers with No Retirement Plan</a:t>
            </a:r>
            <a:endParaRPr lang="en-US" sz="12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303: Retirement Savings Lost and Found</a:t>
            </a:r>
            <a:endParaRPr lang="en-US" sz="12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305: Expansion of Employee Plans Compliance Resolution System</a:t>
            </a:r>
            <a:endParaRPr lang="en-US" sz="12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rgbClr val="00B050"/>
                </a:solidFill>
                <a:effectLst/>
                <a:latin typeface="GT America Lt" panose="00000400000000000000"/>
                <a:ea typeface="Calibri" panose="020F0502020204030204" pitchFamily="34" charset="0"/>
                <a:cs typeface="Times New Roman" panose="02020603050405020304" pitchFamily="18" charset="0"/>
              </a:rPr>
              <a:t>Section 310: Application of Top-Heavy Rules to Defined Contribution Plans Covering Excludable Employees</a:t>
            </a:r>
            <a:endParaRPr lang="en-US" sz="1200" dirty="0">
              <a:effectLst/>
              <a:latin typeface="GT America Lt" panose="0000040000000000000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solidFill>
                  <a:srgbClr val="C00000"/>
                </a:solidFill>
                <a:effectLst/>
                <a:latin typeface="GT America Lt" panose="00000400000000000000"/>
                <a:ea typeface="Calibri" panose="020F0502020204030204" pitchFamily="34" charset="0"/>
                <a:cs typeface="Times New Roman" panose="02020603050405020304" pitchFamily="18" charset="0"/>
              </a:rPr>
              <a:t>Section 314: Penalty-Free Withdrawal from Retirement Plans for Individual in Case of Domestic Abuse</a:t>
            </a:r>
            <a:endParaRPr lang="en-US" sz="1200" dirty="0">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8901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p:txBody>
          <a:bodyPr/>
          <a:lstStyle/>
          <a:p>
            <a:r>
              <a:rPr lang="en-US" sz="5600" dirty="0"/>
              <a:t>Lifetime Income and Annuities</a:t>
            </a:r>
          </a:p>
        </p:txBody>
      </p:sp>
    </p:spTree>
    <p:extLst>
      <p:ext uri="{BB962C8B-B14F-4D97-AF65-F5344CB8AC3E}">
        <p14:creationId xmlns:p14="http://schemas.microsoft.com/office/powerpoint/2010/main" val="19313005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pPr>
              <a:lnSpc>
                <a:spcPct val="100000"/>
              </a:lnSpc>
            </a:pPr>
            <a:r>
              <a:rPr lang="en-US" sz="2400" dirty="0"/>
              <a:t>Section 201: Remove Required Minimum Distribution Barriers for Life Annuities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9144000" cy="2963321"/>
          </a:xfrm>
        </p:spPr>
        <p:txBody>
          <a:bodyPr/>
          <a:lstStyle/>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Amends Code section 401(a)((9) to allow a commercial annuity within a defined contribution plan to provide any of the following:</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Annuity payments that increase by a constant percentage at a rate that is less than 5 percent per year;</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Lump sum payments that:</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Result in shortening the annuity payment period or a full or partial commutation of the future annuity payments, if the lump sum is determined using reasonable actuarial methods and assumptions; or</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Accelerates the annuity payments that are scheduled to be received within the net 12 months, regardless of whether the acceleration shortens the payment period, reduces the dollar amount of benefits paid under the contract or results in a suspension of the payments during the period being accelerated.</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An amount that is a dividend or similar distribution; or</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 final payment on death that does not exceed the excess of the total amount paid for the annuity payments minus the prior distribution or payments</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Calendar years ending after the date of enactment.</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a:t>
            </a:r>
          </a:p>
        </p:txBody>
      </p:sp>
    </p:spTree>
    <p:extLst>
      <p:ext uri="{BB962C8B-B14F-4D97-AF65-F5344CB8AC3E}">
        <p14:creationId xmlns:p14="http://schemas.microsoft.com/office/powerpoint/2010/main" val="35036143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202: Qualified Longevity Annuity Contracts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Within 18 months, the Secretary of the Treasury must amend the QLAC regulation to:</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Eliminate that QLAC premiums are limited to 25 % of an account balance;</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Increase dollar limits on premiums from $125,000 to $200,000 (adjusted annually);</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For QLACs purchased with joint and survivor annuity benefits, a divorce occurring after purchase and before the start date, does not prohibit the joint and survivor feature or require adjustments if a QDRO:</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Provides the former spouse is entitled to the survivor benefit;</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Treats the former spouse as the surviving spouse;</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Does not modify the former spouse as the beneficiary; and </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Does not modify the treatment of the former spouse as the measuring life for the survivor benefit.</a:t>
            </a:r>
          </a:p>
        </p:txBody>
      </p:sp>
    </p:spTree>
    <p:extLst>
      <p:ext uri="{BB962C8B-B14F-4D97-AF65-F5344CB8AC3E}">
        <p14:creationId xmlns:p14="http://schemas.microsoft.com/office/powerpoint/2010/main" val="30342437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202: Qualified Longevity Annuity Contracts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Within 18 months, the Secretary of the Treasury must amend the QLAC regulation to (cont.):</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Not prohibit at contract from containing a “free look period” of not more than 90 days.</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The premium percentage and increase to $200,000 are effective with respect to contracts purchased or received in an exchange on or after the date of enactment. The QDRO and free look provisions are effective for contracts purchased or received in an exchange on or after July 2, 2014.</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Before the above guidance is issued, the Secretary must administer the regulations in accordance with the changes and taxpayers may rely on the changes.</a:t>
            </a:r>
          </a:p>
        </p:txBody>
      </p:sp>
    </p:spTree>
    <p:extLst>
      <p:ext uri="{BB962C8B-B14F-4D97-AF65-F5344CB8AC3E}">
        <p14:creationId xmlns:p14="http://schemas.microsoft.com/office/powerpoint/2010/main" val="34844449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204: Eliminating a Penalty for Partial Annuitization</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Requires the Secretary of the Treasury to amend regulations:</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To permit the account owner to elect to aggregate distributions from the portion of the account holding an annuity and the remainder of the account. </a:t>
            </a:r>
          </a:p>
          <a:p>
            <a:pPr lvl="1"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Treat all individual retirement plans the individual holds as an owner or beneficiary as one.</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As of the date of enactment and in good faith reliance until regulations are issued.</a:t>
            </a:r>
          </a:p>
          <a:p>
            <a:pPr marL="0" marR="0" indent="0">
              <a:lnSpc>
                <a:spcPct val="107000"/>
              </a:lnSpc>
              <a:spcBef>
                <a:spcPts val="0"/>
              </a:spcBef>
              <a:spcAft>
                <a:spcPts val="800"/>
              </a:spcAft>
              <a:buNone/>
            </a:pPr>
            <a:r>
              <a:rPr lang="en-US" sz="14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See above. </a:t>
            </a:r>
          </a:p>
        </p:txBody>
      </p:sp>
    </p:spTree>
    <p:extLst>
      <p:ext uri="{BB962C8B-B14F-4D97-AF65-F5344CB8AC3E}">
        <p14:creationId xmlns:p14="http://schemas.microsoft.com/office/powerpoint/2010/main" val="18119700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323: Clarification of Substantially Equal Periodic Payment Rule</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Provides that the exception to the 10 percent additional tax penalty on early distributions from tax-preferred retirement accounts continues to apply in the case of a rollover of the account, an exchange of an annuity providing the payments, or an annuity that satisfies the required minimum distribution rules.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For transfers, rollovers, exchanges after December 31, 2023 and effective for annuity distributions on or after the date of enactment.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 </a:t>
            </a:r>
          </a:p>
        </p:txBody>
      </p:sp>
    </p:spTree>
    <p:extLst>
      <p:ext uri="{BB962C8B-B14F-4D97-AF65-F5344CB8AC3E}">
        <p14:creationId xmlns:p14="http://schemas.microsoft.com/office/powerpoint/2010/main" val="1231386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0A34-00F1-45C6-A6E4-9C48C8C095A7}"/>
              </a:ext>
            </a:extLst>
          </p:cNvPr>
          <p:cNvSpPr>
            <a:spLocks noGrp="1"/>
          </p:cNvSpPr>
          <p:nvPr>
            <p:ph type="body" sz="half" idx="2"/>
          </p:nvPr>
        </p:nvSpPr>
        <p:spPr/>
        <p:txBody>
          <a:bodyPr/>
          <a:lstStyle/>
          <a:p>
            <a:r>
              <a:rPr lang="en-US" sz="5200" dirty="0"/>
              <a:t>Pooled Employer/Multiple Employer Provisions</a:t>
            </a:r>
          </a:p>
        </p:txBody>
      </p:sp>
    </p:spTree>
    <p:extLst>
      <p:ext uri="{BB962C8B-B14F-4D97-AF65-F5344CB8AC3E}">
        <p14:creationId xmlns:p14="http://schemas.microsoft.com/office/powerpoint/2010/main" val="34503752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105: Pooled Employer Plans Modification</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The SECURE Act required a trustee of a pooled employer plan to be designated as the entity to be responsible for collecting contributions to the plan. In practice, the trustee usually is only the custodian and is not responsible for and/or has no way of being responsible for collecting contributions.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SECURE 2.0 changes this to provide that a pooled employer plan must designate a named fiduciary, other than the employer, to be responsible for collecting contributions.</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beginning after December 31, 2022.</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Self-implementing.</a:t>
            </a:r>
          </a:p>
        </p:txBody>
      </p:sp>
    </p:spTree>
    <p:extLst>
      <p:ext uri="{BB962C8B-B14F-4D97-AF65-F5344CB8AC3E}">
        <p14:creationId xmlns:p14="http://schemas.microsoft.com/office/powerpoint/2010/main" val="1374170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106: Multiple Employer 403(b)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Amends Code Section 403(b) to allow for a plan to be maintained by more than one employer.</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Provides that the one bad apple rule would not apply to multiple employer 403(b) plans similar to that of Code Section 413(e)(2).</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Must meet rules similar to subparagraphs (A) and (B) of Section 413(e)(1), except for governmental plans.</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Specifically includes 403(b) plans in the ERISA definition of a pooled employer plan.</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The statute specifically requires:</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The Secretary of the Treasury to issue guidance with respect to an employer leaving a multiple employer 403(b) plan in connection with not meeting the plan’s requirements.</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Modify the model plan language under Code Section 413(e)(5) to include language notifying participating employer that the plan is subject to ERISA and the employer is a plan sponsor with certain fiduciary duties.</a:t>
            </a:r>
          </a:p>
          <a:p>
            <a:pPr lvl="1"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Issue model plan language for multiple employer 403(b) plans.</a:t>
            </a:r>
          </a:p>
          <a:p>
            <a:pPr marL="0" marR="0" indent="0">
              <a:lnSpc>
                <a:spcPct val="107000"/>
              </a:lnSpc>
              <a:spcBef>
                <a:spcPts val="0"/>
              </a:spcBef>
              <a:spcAft>
                <a:spcPts val="800"/>
              </a:spcAft>
              <a:buNone/>
            </a:pPr>
            <a:r>
              <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Plan years beginning after December 31, 2022.</a:t>
            </a:r>
          </a:p>
          <a:p>
            <a:pPr marL="0" marR="0" indent="0">
              <a:lnSpc>
                <a:spcPct val="107000"/>
              </a:lnSpc>
              <a:spcBef>
                <a:spcPts val="0"/>
              </a:spcBef>
              <a:spcAft>
                <a:spcPts val="800"/>
              </a:spcAft>
              <a:buNone/>
            </a:pPr>
            <a:r>
              <a:rPr lang="en-US" sz="1200" dirty="0">
                <a:solidFill>
                  <a:srgbClr val="001F5C"/>
                </a:solidFill>
                <a:latin typeface="GT America Lt" panose="00000400000000000000"/>
                <a:ea typeface="Calibri" panose="020F0502020204030204" pitchFamily="34" charset="0"/>
                <a:cs typeface="Times New Roman" panose="02020603050405020304" pitchFamily="18" charset="0"/>
              </a:rPr>
              <a:t>Guidance: ???</a:t>
            </a:r>
            <a:endParaRPr lang="en-US" sz="1200" dirty="0">
              <a:solidFill>
                <a:srgbClr val="001F5C"/>
              </a:solidFill>
              <a:effectLst/>
              <a:latin typeface="GT America Lt" panose="000004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27362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1DE6-0DC3-49DE-9C15-6069FA09CC6E}"/>
              </a:ext>
            </a:extLst>
          </p:cNvPr>
          <p:cNvSpPr>
            <a:spLocks noGrp="1"/>
          </p:cNvSpPr>
          <p:nvPr>
            <p:ph type="title"/>
          </p:nvPr>
        </p:nvSpPr>
        <p:spPr>
          <a:xfrm>
            <a:off x="0" y="0"/>
            <a:ext cx="8839200" cy="996950"/>
          </a:xfrm>
        </p:spPr>
        <p:txBody>
          <a:bodyPr/>
          <a:lstStyle/>
          <a:p>
            <a:r>
              <a:rPr lang="en-US" sz="2400" dirty="0"/>
              <a:t>Section 345: Annual Audits for Group of Plans</a:t>
            </a:r>
          </a:p>
        </p:txBody>
      </p:sp>
      <p:sp>
        <p:nvSpPr>
          <p:cNvPr id="3" name="Content Placeholder 2">
            <a:extLst>
              <a:ext uri="{FF2B5EF4-FFF2-40B4-BE49-F238E27FC236}">
                <a16:creationId xmlns:a16="http://schemas.microsoft.com/office/drawing/2014/main" id="{E166C9B4-23CE-475B-A2A0-3276CD78E09E}"/>
              </a:ext>
            </a:extLst>
          </p:cNvPr>
          <p:cNvSpPr>
            <a:spLocks noGrp="1"/>
          </p:cNvSpPr>
          <p:nvPr>
            <p:ph idx="1"/>
          </p:nvPr>
        </p:nvSpPr>
        <p:spPr>
          <a:xfrm>
            <a:off x="0" y="611729"/>
            <a:ext cx="8324850" cy="2963321"/>
          </a:xfrm>
        </p:spPr>
        <p:txBody>
          <a:bodyPr/>
          <a:lstStyle/>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Clarifies that plans filing under a Group of Plans need only to submit an audit opinion if they have 100 participants or more. </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Effective Date: Date of enactment.</a:t>
            </a:r>
          </a:p>
          <a:p>
            <a:pPr marL="0" marR="0" indent="0">
              <a:lnSpc>
                <a:spcPct val="107000"/>
              </a:lnSpc>
              <a:spcBef>
                <a:spcPts val="0"/>
              </a:spcBef>
              <a:spcAft>
                <a:spcPts val="800"/>
              </a:spcAft>
              <a:buNone/>
            </a:pPr>
            <a:r>
              <a:rPr lang="en-US" sz="1500" dirty="0">
                <a:solidFill>
                  <a:srgbClr val="001F5C"/>
                </a:solidFill>
                <a:effectLst/>
                <a:latin typeface="GT America Lt" panose="00000400000000000000"/>
                <a:ea typeface="Calibri" panose="020F0502020204030204" pitchFamily="34" charset="0"/>
                <a:cs typeface="Times New Roman" panose="02020603050405020304" pitchFamily="18" charset="0"/>
              </a:rPr>
              <a:t>Guidance: Self implementing.</a:t>
            </a:r>
          </a:p>
        </p:txBody>
      </p:sp>
    </p:spTree>
    <p:extLst>
      <p:ext uri="{BB962C8B-B14F-4D97-AF65-F5344CB8AC3E}">
        <p14:creationId xmlns:p14="http://schemas.microsoft.com/office/powerpoint/2010/main" val="2915908582"/>
      </p:ext>
    </p:extLst>
  </p:cSld>
  <p:clrMapOvr>
    <a:masterClrMapping/>
  </p:clrMapOvr>
</p:sld>
</file>

<file path=ppt/theme/theme1.xml><?xml version="1.0" encoding="utf-8"?>
<a:theme xmlns:a="http://schemas.openxmlformats.org/drawingml/2006/main" name="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gh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8FC4A0A1199446B4DD95C47A5DDEA6" ma:contentTypeVersion="16" ma:contentTypeDescription="Create a new document." ma:contentTypeScope="" ma:versionID="b928d646ca773e33a8b45530ec245c52">
  <xsd:schema xmlns:xsd="http://www.w3.org/2001/XMLSchema" xmlns:xs="http://www.w3.org/2001/XMLSchema" xmlns:p="http://schemas.microsoft.com/office/2006/metadata/properties" xmlns:ns2="9577bbe0-dd70-4303-b4ad-497fd7fa08c5" xmlns:ns3="aa02be07-314b-4c89-baf1-9d213d1d66c3" xmlns:ns4="3983ad11-971e-46ab-ab3e-8458043ec71b" targetNamespace="http://schemas.microsoft.com/office/2006/metadata/properties" ma:root="true" ma:fieldsID="69d4ca4cf6efc93564252998b68edbc5" ns2:_="" ns3:_="" ns4:_="">
    <xsd:import namespace="9577bbe0-dd70-4303-b4ad-497fd7fa08c5"/>
    <xsd:import namespace="aa02be07-314b-4c89-baf1-9d213d1d66c3"/>
    <xsd:import namespace="3983ad11-971e-46ab-ab3e-8458043ec7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77bbe0-dd70-4303-b4ad-497fd7fa08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7a7c51-ee96-4757-9854-0164021483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02be07-314b-4c89-baf1-9d213d1d66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83ad11-971e-46ab-ab3e-8458043ec7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d9df420-c79f-4e86-ae0a-feabaaefd8e1}" ma:internalName="TaxCatchAll" ma:showField="CatchAllData" ma:web="aa02be07-314b-4c89-baf1-9d213d1d66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77bbe0-dd70-4303-b4ad-497fd7fa08c5">
      <Terms xmlns="http://schemas.microsoft.com/office/infopath/2007/PartnerControls"/>
    </lcf76f155ced4ddcb4097134ff3c332f>
    <TaxCatchAll xmlns="3983ad11-971e-46ab-ab3e-8458043ec71b" xsi:nil="true"/>
  </documentManagement>
</p:properties>
</file>

<file path=customXml/itemProps1.xml><?xml version="1.0" encoding="utf-8"?>
<ds:datastoreItem xmlns:ds="http://schemas.openxmlformats.org/officeDocument/2006/customXml" ds:itemID="{9F91940E-ED77-4D95-B89C-6D811AFB98FB}">
  <ds:schemaRefs>
    <ds:schemaRef ds:uri="http://schemas.microsoft.com/sharepoint/v3/contenttype/forms"/>
  </ds:schemaRefs>
</ds:datastoreItem>
</file>

<file path=customXml/itemProps2.xml><?xml version="1.0" encoding="utf-8"?>
<ds:datastoreItem xmlns:ds="http://schemas.openxmlformats.org/officeDocument/2006/customXml" ds:itemID="{C7E2DBE4-E795-44C3-8BDC-178AFBDE06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77bbe0-dd70-4303-b4ad-497fd7fa08c5"/>
    <ds:schemaRef ds:uri="aa02be07-314b-4c89-baf1-9d213d1d66c3"/>
    <ds:schemaRef ds:uri="3983ad11-971e-46ab-ab3e-8458043ec7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9B750D-F1FE-432B-A89F-857FF74C3380}">
  <ds:schemaRefs>
    <ds:schemaRef ds:uri="http://purl.org/dc/dcmitype/"/>
    <ds:schemaRef ds:uri="http://schemas.microsoft.com/office/2006/documentManagement/types"/>
    <ds:schemaRef ds:uri="http://purl.org/dc/terms/"/>
    <ds:schemaRef ds:uri="3983ad11-971e-46ab-ab3e-8458043ec71b"/>
    <ds:schemaRef ds:uri="http://schemas.microsoft.com/office/2006/metadata/properties"/>
    <ds:schemaRef ds:uri="http://www.w3.org/XML/1998/namespace"/>
    <ds:schemaRef ds:uri="http://purl.org/dc/elements/1.1/"/>
    <ds:schemaRef ds:uri="aa02be07-314b-4c89-baf1-9d213d1d66c3"/>
    <ds:schemaRef ds:uri="http://schemas.openxmlformats.org/package/2006/metadata/core-properties"/>
    <ds:schemaRef ds:uri="http://schemas.microsoft.com/office/infopath/2007/PartnerControls"/>
    <ds:schemaRef ds:uri="9577bbe0-dd70-4303-b4ad-497fd7fa08c5"/>
  </ds:schemaRefs>
</ds:datastoreItem>
</file>

<file path=docProps/app.xml><?xml version="1.0" encoding="utf-8"?>
<Properties xmlns="http://schemas.openxmlformats.org/officeDocument/2006/extended-properties" xmlns:vt="http://schemas.openxmlformats.org/officeDocument/2006/docPropsVTypes">
  <Template>Office Theme</Template>
  <TotalTime>119014</TotalTime>
  <Words>17418</Words>
  <Application>Microsoft Office PowerPoint</Application>
  <PresentationFormat>On-screen Show (16:9)</PresentationFormat>
  <Paragraphs>935</Paragraphs>
  <Slides>143</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143</vt:i4>
      </vt:variant>
    </vt:vector>
  </HeadingPairs>
  <TitlesOfParts>
    <vt:vector size="156" baseType="lpstr">
      <vt:lpstr>Arial</vt:lpstr>
      <vt:lpstr>Calibri</vt:lpstr>
      <vt:lpstr>Courier New</vt:lpstr>
      <vt:lpstr>GT America Lt</vt:lpstr>
      <vt:lpstr>GT America Rg</vt:lpstr>
      <vt:lpstr>Helvetica Neue Medium</vt:lpstr>
      <vt:lpstr>NewCenturySchlbk-Roman</vt:lpstr>
      <vt:lpstr>Symbol</vt:lpstr>
      <vt:lpstr>Times New Roman</vt:lpstr>
      <vt:lpstr>Wingdings</vt:lpstr>
      <vt:lpstr>Dark</vt:lpstr>
      <vt:lpstr>Light</vt:lpstr>
      <vt:lpstr>Red</vt:lpstr>
      <vt:lpstr>SECURE 2.0 Implementation Roadmap</vt:lpstr>
      <vt:lpstr>Table of Contents</vt:lpstr>
      <vt:lpstr>PowerPoint Presentation</vt:lpstr>
      <vt:lpstr>2020 and 2021</vt:lpstr>
      <vt:lpstr>Date of Enactment</vt:lpstr>
      <vt:lpstr>Date of Enactment</vt:lpstr>
      <vt:lpstr>2023</vt:lpstr>
      <vt:lpstr>2023</vt:lpstr>
      <vt:lpstr>2024</vt:lpstr>
      <vt:lpstr>2024</vt:lpstr>
      <vt:lpstr>2025</vt:lpstr>
      <vt:lpstr>2026, 2027, 2028, and 2032</vt:lpstr>
      <vt:lpstr>PowerPoint Presentation</vt:lpstr>
      <vt:lpstr>Section 501: Provisions Relating to Plan Amendments</vt:lpstr>
      <vt:lpstr>PowerPoint Presentation</vt:lpstr>
      <vt:lpstr>Section 101 Expanding Automatic Enrollment in Retirement Plans</vt:lpstr>
      <vt:lpstr>Section 101 Expanding Automatic Enrollment in Retirement Plans</vt:lpstr>
      <vt:lpstr>Section 101 Expanding Automatic Enrollment in Retirement Plans</vt:lpstr>
      <vt:lpstr>Section 125: Improving Coverage for Part-Time Workers</vt:lpstr>
      <vt:lpstr>Section 109:  Higher Catch-Up Limit to Apply at Age 60, 61, 62 and 63</vt:lpstr>
      <vt:lpstr>Section 603: Elective Deferrals Generally Limited to Regular Contribution Limit</vt:lpstr>
      <vt:lpstr>Section 603: Elective Deferrals Generally Limited to Regular Contribution Limit</vt:lpstr>
      <vt:lpstr>Section 603: Elective Deferrals Generally Limited to Regular Contribution Limit</vt:lpstr>
      <vt:lpstr>PowerPoint Presentation</vt:lpstr>
      <vt:lpstr>Section 110: Treatment of Student Loan Payments as Elective Deferral for Purposes of Matching Contributions</vt:lpstr>
      <vt:lpstr>Section 110: Treatment of Student Loan Payments as Elective Deferral for Purposes of Matching Contributions</vt:lpstr>
      <vt:lpstr>Section 110: Treatment of Student Loan Payments as Elective Deferral for Purposes of Matching Contributions</vt:lpstr>
      <vt:lpstr>Section 110: Treatment of Student Loan Payments as Elective Deferral for Purposes of Matching Contributions</vt:lpstr>
      <vt:lpstr>Section 110: Treatment of Student Loan Payments as Elective Deferral for Purposes of Matching Contributions</vt:lpstr>
      <vt:lpstr>Section 110: Treatment of Student Loan Payments as Elective Deferral for Purposes of Matching Contributions</vt:lpstr>
      <vt:lpstr>Section 113: Small Immediate Financial Incentives for Contributing to a Plan</vt:lpstr>
      <vt:lpstr>Section 115: Withdrawal for Certain Emergency Expenses</vt:lpstr>
      <vt:lpstr>Section 115: Withdrawal for Certain Emergency Expenses</vt:lpstr>
      <vt:lpstr>Section 127: Emergency Savings Accounts Linked to Individual Account Plans</vt:lpstr>
      <vt:lpstr>Section 127: Emergency Savings Accounts Linked to Individual Account Plans</vt:lpstr>
      <vt:lpstr>Section 127: Emergency Savings Accounts Linked to Individual Account Plans</vt:lpstr>
      <vt:lpstr>Section 127: Emergency Savings Accounts Linked to Individual Account Plans</vt:lpstr>
      <vt:lpstr>Section 127: Emergency Savings Accounts Linked to Individual Account Plans</vt:lpstr>
      <vt:lpstr>Section 127: Emergency Savings Accounts Linked to Individual Account Plans</vt:lpstr>
      <vt:lpstr>Section 127: Emergency Savings Accounts Linked to Individual Account Plans</vt:lpstr>
      <vt:lpstr>Section 120: Exemption for Certain Automatic Portability Transactions</vt:lpstr>
      <vt:lpstr>Section 120: Exemption for Certain Automatic Portability Transactions</vt:lpstr>
      <vt:lpstr>Section 120: Exemption for Certain Automatic Portability Transactions</vt:lpstr>
      <vt:lpstr>Section 120: Exemption for Certain Automatic Portability Transactions</vt:lpstr>
      <vt:lpstr>Section 120: Exemption for Certain Automatic Portability Transactions</vt:lpstr>
      <vt:lpstr>Section 120: Exemption for Certain Automatic Portability Transactions</vt:lpstr>
      <vt:lpstr>Section 121: Starter 401(k) Plan for Employers with No Retirement Plan</vt:lpstr>
      <vt:lpstr>Section 128: Enhancement of 403(b) Plans</vt:lpstr>
      <vt:lpstr>Section 314: Penalty-Free Withdrawal from Retirement Plans for Individual in Case of Domestic Abuse</vt:lpstr>
      <vt:lpstr>Section 326: Exception to Penalty on Early Distributions from Qualified Plans for Individual with a Terminal Illness</vt:lpstr>
      <vt:lpstr>Section 331: Special Rules for Use of Retirement Funds in Connection with Qualified Federally Declared Disasters</vt:lpstr>
      <vt:lpstr>Section 331: Special Rules for Use of Retirement Funds in Connection with Qualified Federally Declared Disasters</vt:lpstr>
      <vt:lpstr>Section 334: Long-Term Care Contracts Purchased with Retirement Plan Distributions</vt:lpstr>
      <vt:lpstr>Section 334: Long-Term Care Contracts Purchased with Retirement Plan Distributions</vt:lpstr>
      <vt:lpstr>Section 334: Long-Term Care Contracts Purchased with Retirement Plan Distributions</vt:lpstr>
      <vt:lpstr>Section 604: Optional Treatment of Employer Matching or Nonelective Contributions as Roth Contributions</vt:lpstr>
      <vt:lpstr>PowerPoint Presentation</vt:lpstr>
      <vt:lpstr>Section 301: Recovery of Retirement Plan Overpayments</vt:lpstr>
      <vt:lpstr>Section 301: Recovery of Retirement Plan Overpayments</vt:lpstr>
      <vt:lpstr>Section 301: Recovery of Retirement Plan Overpayments</vt:lpstr>
      <vt:lpstr>Section 301: Recovery of Retirement Plan Overpayments</vt:lpstr>
      <vt:lpstr>Section 301: Recovery of Retirement Plan Overpayments</vt:lpstr>
      <vt:lpstr>Section 301: Recovery of Retirement Plan Overpayments</vt:lpstr>
      <vt:lpstr>Section 301: Recovery of Retirement Plan Overpayments</vt:lpstr>
      <vt:lpstr>Section 301: Recovery of Retirement Plan Overpayments</vt:lpstr>
      <vt:lpstr>Section 301: Recovery of Retirement Plan Overpayments</vt:lpstr>
      <vt:lpstr>Section 301: Recovery of Retirement Plan Overpayments</vt:lpstr>
      <vt:lpstr>Section 303: Retirement Savings Lost and Found</vt:lpstr>
      <vt:lpstr>Section 303: Retirement Savings Lost and Found</vt:lpstr>
      <vt:lpstr>Section 303: Retirement Savings Lost and Found</vt:lpstr>
      <vt:lpstr>Section 303: Retirement Savings Lost and Found</vt:lpstr>
      <vt:lpstr>Section 304: Updating Dollar Limit for Mandatory Distributions</vt:lpstr>
      <vt:lpstr>Section 305: Expansion of Employee Plans Compliance Resolution System</vt:lpstr>
      <vt:lpstr>Section 310: Application of Top-Heavy Rules to Defined Contribution Plans Covering Excludable Employees </vt:lpstr>
      <vt:lpstr>Section 311: Repayment of Qualified Birth or Adoption Distribution Limited to Three Years</vt:lpstr>
      <vt:lpstr>Section 312: Employer May Rely on Employee Certifying that Deemed Hardship Distribution Conditions Are Met</vt:lpstr>
      <vt:lpstr>Section 316: Amendment to Increase Benefit Accruals Under Plan for Previous Plan Year Allowed until Employer Tax Return Due Date</vt:lpstr>
      <vt:lpstr>Section 318: Performance Benchmarks for Asset Allocation Funds</vt:lpstr>
      <vt:lpstr>Section 320: Eliminating Unnecessary Plan Requirements Related to Unenrolled Participants</vt:lpstr>
      <vt:lpstr>Section 320: Eliminating Unnecessary Plan Requirements Related to Unenrolled Participants</vt:lpstr>
      <vt:lpstr>Section 320: Eliminating Unnecessary Plan Requirements Related to Unenrolled Participants</vt:lpstr>
      <vt:lpstr>Section 324: Treasury Guidance on Rollovers</vt:lpstr>
      <vt:lpstr>Section 325: Roth Plan Distribution Rules.</vt:lpstr>
      <vt:lpstr>Section 338: Requirement to Provide Paper Statements in Certain Cases</vt:lpstr>
      <vt:lpstr>Section 338: Requirement to Provide Paper Statements in Certain Cases</vt:lpstr>
      <vt:lpstr>Section 339: Recognition of Tribal Government Domestic Relations Orders </vt:lpstr>
      <vt:lpstr>Section 341: Consolidation of Defined Contribution Plan Notices</vt:lpstr>
      <vt:lpstr>Section 350: Safe Harbor for Correction of Employee Elective Deferral Failures</vt:lpstr>
      <vt:lpstr>Section 350: Safe Harbor for Correction of Employee Elective Deferral Failures</vt:lpstr>
      <vt:lpstr>PowerPoint Presentation</vt:lpstr>
      <vt:lpstr>Section 201: Remove Required Minimum Distribution Barriers for Life Annuities</vt:lpstr>
      <vt:lpstr>Section 202: Qualified Longevity Annuity Contracts</vt:lpstr>
      <vt:lpstr>Section 202: Qualified Longevity Annuity Contracts</vt:lpstr>
      <vt:lpstr>Section 204: Eliminating a Penalty for Partial Annuitization</vt:lpstr>
      <vt:lpstr>Section 323: Clarification of Substantially Equal Periodic Payment Rule</vt:lpstr>
      <vt:lpstr>PowerPoint Presentation</vt:lpstr>
      <vt:lpstr>Section 105: Pooled Employer Plans Modification</vt:lpstr>
      <vt:lpstr>Section 106: Multiple Employer 403(b) Plans</vt:lpstr>
      <vt:lpstr>Section 345: Annual Audits for Group of Plans</vt:lpstr>
      <vt:lpstr>PowerPoint Presentation</vt:lpstr>
      <vt:lpstr>Section 335: Corrections of Mortality Tables</vt:lpstr>
      <vt:lpstr>Section 342: Information Needed for Financial Options Risk Mitigation</vt:lpstr>
      <vt:lpstr>Section 342: Information Needed for Financial Options Risk Mitigation</vt:lpstr>
      <vt:lpstr>Section 342: Information Needed for Financial Options Risk Mitigation</vt:lpstr>
      <vt:lpstr>Section 342: Information Needed for Financial Options Risk Mitigation</vt:lpstr>
      <vt:lpstr>Section 343: Defined Benefit Annual Funding Notice</vt:lpstr>
      <vt:lpstr>Section 338: Cash Balance</vt:lpstr>
      <vt:lpstr>Section 606: Enhancing Retiree Health Benefits in Pension Plans</vt:lpstr>
      <vt:lpstr>Section 349: Termination of Variable Rate Premium Indexing</vt:lpstr>
      <vt:lpstr>PowerPoint Presentation</vt:lpstr>
      <vt:lpstr>Section 319: Review and Report to Congress Relating to Reporting and Disclosure Requirements</vt:lpstr>
      <vt:lpstr>Section 321: Review of Pension Risk Transfer Interpretive Bulletin</vt:lpstr>
      <vt:lpstr>Section 336: Report to Congress on Section 402(f) Notices</vt:lpstr>
      <vt:lpstr>Section 340: Defined Contribution Plan Fee Disclosure Improvements</vt:lpstr>
      <vt:lpstr>Section 344: Report on Pooled Employers</vt:lpstr>
      <vt:lpstr>Section 347: Report by the Secretary of Labor on the Impact of Inflation on Retirement Savings</vt:lpstr>
      <vt:lpstr>PowerPoint Presentation</vt:lpstr>
      <vt:lpstr>Section 102: Pension Plan Start Up Credit</vt:lpstr>
      <vt:lpstr>Section 111: Application of credit for small employer pension plan startup costs to employers which join an existing plan</vt:lpstr>
      <vt:lpstr>Section 112: Military Spouse Retirement Plan Eligibility Credit for Small Employers</vt:lpstr>
      <vt:lpstr>Section 112: Military Spouse Retirement Plan Eligibility Credit for Small Employers</vt:lpstr>
      <vt:lpstr>Section 116: Allow Additional Nonelective Contributions to SIMPLE Plans</vt:lpstr>
      <vt:lpstr>Section 117: Contribution Limits for SIMPLE Plans</vt:lpstr>
      <vt:lpstr>Section 118: Tax Treatment of Certain Nontrade or Business SEP Contributions</vt:lpstr>
      <vt:lpstr>Section 317: Retroactive First Year Elective Deferrals for Sole Proprietors</vt:lpstr>
      <vt:lpstr>Section 332: Employers Allowed to Replace SIMPLE Retirement Accounts with Safe Harbor 401(k) Plans During a Year</vt:lpstr>
      <vt:lpstr>Section 601: SIMPLE and SEP Roth IRAs</vt:lpstr>
      <vt:lpstr>PowerPoint Presentation</vt:lpstr>
      <vt:lpstr>Section 103: Saver’s Match</vt:lpstr>
      <vt:lpstr>Section 103: Saver’s Match</vt:lpstr>
      <vt:lpstr>Section 103: Saver’s Match</vt:lpstr>
      <vt:lpstr>Section 104: Promotion of Saver’s Match</vt:lpstr>
      <vt:lpstr>Section 107: Increase in Age for RMD Beginning Date</vt:lpstr>
      <vt:lpstr>Section 327: Surviving Spouse Election to Be Treated as An Employee</vt:lpstr>
      <vt:lpstr>Section 302: Reduction in Excise Tax on Certain Accumulations in Qualified Retirement Plans</vt:lpstr>
      <vt:lpstr>Section 108: Indexing IRA Catch-Up Limit</vt:lpstr>
      <vt:lpstr>Section 322: Tax Treatment of IRA Involved in a Prohibited Transaction</vt:lpstr>
      <vt:lpstr>Section 333: Elimination of additional tax on corrective distributions of excess contributions. </vt:lpstr>
      <vt:lpstr>PowerPoint Presentation</vt:lpstr>
      <vt:lpstr>Other Provisions</vt:lpstr>
      <vt:lpstr>Other Provisions</vt:lpstr>
      <vt:lpstr>Other Provisions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Trayan, Eileen</dc:creator>
  <cp:lastModifiedBy>Alcenius, Becca</cp:lastModifiedBy>
  <cp:revision>92</cp:revision>
  <dcterms:created xsi:type="dcterms:W3CDTF">2021-11-03T15:24:50Z</dcterms:created>
  <dcterms:modified xsi:type="dcterms:W3CDTF">2023-06-28T14:47:19Z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0x010100A88FC4A0A1199446B4DD95C47A5DDEA6</vt:lpwstr>
  </property>
</Properties>
</file>