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67" r:id="rId3"/>
    <p:sldId id="268" r:id="rId4"/>
    <p:sldId id="258" r:id="rId5"/>
    <p:sldId id="264" r:id="rId6"/>
    <p:sldId id="265" r:id="rId7"/>
    <p:sldId id="266" r:id="rId8"/>
    <p:sldId id="269" r:id="rId9"/>
    <p:sldId id="272" r:id="rId10"/>
    <p:sldId id="273" r:id="rId11"/>
    <p:sldId id="274" r:id="rId12"/>
    <p:sldId id="275" r:id="rId13"/>
    <p:sldId id="276" r:id="rId14"/>
    <p:sldId id="270" r:id="rId15"/>
    <p:sldId id="271" r:id="rId16"/>
    <p:sldId id="277" r:id="rId17"/>
    <p:sldId id="285" r:id="rId18"/>
    <p:sldId id="287" r:id="rId19"/>
    <p:sldId id="286" r:id="rId20"/>
    <p:sldId id="288" r:id="rId21"/>
    <p:sldId id="291" r:id="rId22"/>
    <p:sldId id="289" r:id="rId23"/>
    <p:sldId id="278" r:id="rId24"/>
    <p:sldId id="292" r:id="rId25"/>
    <p:sldId id="293" r:id="rId26"/>
    <p:sldId id="294" r:id="rId27"/>
  </p:sldIdLst>
  <p:sldSz cx="9144000" cy="6858000" type="screen4x3"/>
  <p:notesSz cx="7035800" cy="9321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CCCCC"/>
    <a:srgbClr val="666666"/>
    <a:srgbClr val="1E4ABD"/>
    <a:srgbClr val="003366"/>
    <a:srgbClr val="E10040"/>
    <a:srgbClr val="002A6C"/>
    <a:srgbClr val="C21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9" autoAdjust="0"/>
    <p:restoredTop sz="97513" autoAdjust="0"/>
  </p:normalViewPr>
  <p:slideViewPr>
    <p:cSldViewPr>
      <p:cViewPr varScale="1">
        <p:scale>
          <a:sx n="102" d="100"/>
          <a:sy n="102" d="100"/>
        </p:scale>
        <p:origin x="-14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19FEC1-7B55-134A-911F-23650E35A5B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43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00D2A-E185-9941-B47D-8D82702A287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74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5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dirty="0" smtClean="0">
              <a:ea typeface="+mn-ea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dirty="0" smtClean="0">
              <a:ea typeface="+mn-ea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dirty="0" smtClean="0">
              <a:ea typeface="+mn-ea"/>
            </a:endParaRPr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5600"/>
            <a:ext cx="35814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chamber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68325"/>
            <a:ext cx="10668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phiemb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568325"/>
            <a:ext cx="10287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0772" y="2514600"/>
            <a:ext cx="7772400" cy="1143000"/>
          </a:xfrm>
        </p:spPr>
        <p:txBody>
          <a:bodyPr/>
          <a:lstStyle>
            <a:lvl1pPr algn="ctr"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81500"/>
            <a:ext cx="6400800" cy="1485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AA58C-0835-D04F-B179-CDBDE71D065E}" type="slidenum">
              <a:rPr lang="en-US"/>
              <a:pPr/>
              <a:t>‹#›</a:t>
            </a:fld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3228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7A7AA-A1CB-6248-8955-CF656AE2091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228600" y="2286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56B3A-6EBA-2D46-A696-554AE9D292D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2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D21A4-2222-5145-BF3B-B375689AB07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5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01951-B912-4542-9C00-4B91EAFBB0A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0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4752"/>
            <a:ext cx="3810000" cy="465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77E5B-FEE5-B244-89F1-0A5CCBCE6CA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9E2C3-2E80-C447-8E99-8648678056C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0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DFDD0-589F-5246-B5A5-1638E4AFC8F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6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98704-DC64-3845-BA4C-894918426D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49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5F184-CBBC-DD4E-B742-026454B05A0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9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8043F-AEE6-DD44-A28D-01DB0D16823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5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632EF9A-0D22-9643-B2EA-7DF82CF442C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dirty="0" smtClean="0">
              <a:ea typeface="+mn-ea"/>
            </a:endParaRPr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dirty="0" smtClean="0">
              <a:solidFill>
                <a:srgbClr val="002A6C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cap="all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8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362200"/>
            <a:ext cx="83058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+mn-lt"/>
                <a:ea typeface="+mj-ea"/>
              </a:rPr>
              <a:t>The trans-pacific partnership: </a:t>
            </a:r>
            <a:br>
              <a:rPr lang="en-US" sz="4000" dirty="0" smtClean="0">
                <a:latin typeface="+mn-lt"/>
                <a:ea typeface="+mj-ea"/>
              </a:rPr>
            </a:br>
            <a:r>
              <a:rPr lang="en-US" sz="4000" dirty="0" smtClean="0">
                <a:latin typeface="+mn-lt"/>
                <a:ea typeface="+mj-ea"/>
              </a:rPr>
              <a:t>overview</a:t>
            </a:r>
          </a:p>
        </p:txBody>
      </p:sp>
      <p:sp>
        <p:nvSpPr>
          <p:cNvPr id="6147" name="Text Box 10"/>
          <p:cNvSpPr txBox="1">
            <a:spLocks noChangeArrowheads="1"/>
          </p:cNvSpPr>
          <p:nvPr/>
        </p:nvSpPr>
        <p:spPr bwMode="auto">
          <a:xfrm>
            <a:off x="5837296" y="5562600"/>
            <a:ext cx="2374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smtClean="0"/>
              <a:t>March 17, 2016</a:t>
            </a:r>
            <a:endParaRPr lang="en-US" b="1" dirty="0"/>
          </a:p>
        </p:txBody>
      </p:sp>
      <p:sp>
        <p:nvSpPr>
          <p:cNvPr id="6148" name="Text Box 11"/>
          <p:cNvSpPr txBox="1">
            <a:spLocks noChangeArrowheads="1"/>
          </p:cNvSpPr>
          <p:nvPr/>
        </p:nvSpPr>
        <p:spPr bwMode="auto">
          <a:xfrm>
            <a:off x="914400" y="5562600"/>
            <a:ext cx="32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smtClean="0"/>
              <a:t>Cielito F. Habito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685800"/>
          </a:xfrm>
        </p:spPr>
        <p:txBody>
          <a:bodyPr/>
          <a:lstStyle/>
          <a:p>
            <a:pPr>
              <a:defRPr/>
            </a:pPr>
            <a:r>
              <a:rPr lang="en-PH" sz="3600" dirty="0">
                <a:solidFill>
                  <a:srgbClr val="000000"/>
                </a:solidFill>
                <a:cs typeface="Candara"/>
              </a:rPr>
              <a:t>TPP: </a:t>
            </a:r>
            <a:r>
              <a:rPr lang="en-PH" sz="3200" dirty="0" smtClean="0">
                <a:solidFill>
                  <a:srgbClr val="000000"/>
                </a:solidFill>
                <a:cs typeface="Candara"/>
              </a:rPr>
              <a:t>what are its key features?</a:t>
            </a:r>
            <a:endParaRPr lang="en-US" sz="3200" dirty="0" smtClean="0">
              <a:solidFill>
                <a:srgbClr val="000000"/>
              </a:solidFill>
              <a:ea typeface="+mj-ea"/>
            </a:endParaRPr>
          </a:p>
        </p:txBody>
      </p:sp>
      <p:pic>
        <p:nvPicPr>
          <p:cNvPr id="5" name="Content Placeholder 5" descr="Blue and pink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1" b="8121"/>
          <a:stretch>
            <a:fillRect/>
          </a:stretch>
        </p:blipFill>
        <p:spPr bwMode="auto">
          <a:xfrm>
            <a:off x="2133600" y="2438400"/>
            <a:ext cx="6743700" cy="38957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1467141"/>
            <a:ext cx="4495800" cy="4933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2425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en-US" sz="3200" b="1" dirty="0" smtClean="0">
                <a:solidFill>
                  <a:srgbClr val="000090"/>
                </a:solidFill>
                <a:latin typeface="+mn-lt"/>
                <a:cs typeface="Candara"/>
              </a:rPr>
              <a:t>Foster cross-border value chains</a:t>
            </a:r>
            <a:endParaRPr lang="en-US" sz="3200" b="1" dirty="0">
              <a:solidFill>
                <a:srgbClr val="000090"/>
              </a:solidFill>
              <a:latin typeface="+mn-lt"/>
              <a:cs typeface="Candara"/>
            </a:endParaRPr>
          </a:p>
          <a:p>
            <a:pPr marL="360363" lvl="1" indent="0">
              <a:spcBef>
                <a:spcPts val="600"/>
              </a:spcBef>
              <a:buNone/>
            </a:pPr>
            <a:r>
              <a:rPr lang="en-US" dirty="0" smtClean="0">
                <a:latin typeface="+mn-lt"/>
                <a:cs typeface="Candara"/>
              </a:rPr>
              <a:t>Facilitate the development of production networks and supply chains and promote seamless trade to create jobs, raise the standard of living; facilitate cross-border integration.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774761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685800"/>
          </a:xfrm>
        </p:spPr>
        <p:txBody>
          <a:bodyPr/>
          <a:lstStyle/>
          <a:p>
            <a:pPr>
              <a:defRPr/>
            </a:pPr>
            <a:r>
              <a:rPr lang="en-PH" sz="3600" dirty="0">
                <a:solidFill>
                  <a:srgbClr val="000000"/>
                </a:solidFill>
                <a:cs typeface="Candara"/>
              </a:rPr>
              <a:t>TPP: </a:t>
            </a:r>
            <a:r>
              <a:rPr lang="en-PH" sz="3200" dirty="0" smtClean="0">
                <a:solidFill>
                  <a:srgbClr val="000000"/>
                </a:solidFill>
                <a:cs typeface="Candara"/>
              </a:rPr>
              <a:t>what are its key features?</a:t>
            </a:r>
            <a:endParaRPr lang="en-US" sz="3200" dirty="0" smtClean="0">
              <a:solidFill>
                <a:srgbClr val="000000"/>
              </a:solidFill>
              <a:ea typeface="+mj-ea"/>
            </a:endParaRPr>
          </a:p>
        </p:txBody>
      </p:sp>
      <p:pic>
        <p:nvPicPr>
          <p:cNvPr id="5" name="Content Placeholder 5" descr="Blue and pink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1" b="8121"/>
          <a:stretch>
            <a:fillRect/>
          </a:stretch>
        </p:blipFill>
        <p:spPr bwMode="auto">
          <a:xfrm>
            <a:off x="2133600" y="2438400"/>
            <a:ext cx="6743700" cy="38957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1524000"/>
            <a:ext cx="4191000" cy="4502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2425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en-US" sz="3200" b="1" dirty="0">
                <a:solidFill>
                  <a:srgbClr val="000090"/>
                </a:solidFill>
                <a:latin typeface="+mn-lt"/>
                <a:cs typeface="Candara"/>
              </a:rPr>
              <a:t>Addressing new trade challenges</a:t>
            </a:r>
          </a:p>
          <a:p>
            <a:pPr marL="355600" lvl="1" indent="0">
              <a:spcBef>
                <a:spcPts val="600"/>
              </a:spcBef>
              <a:buNone/>
            </a:pPr>
            <a:r>
              <a:rPr lang="en-US" dirty="0">
                <a:latin typeface="+mn-lt"/>
                <a:cs typeface="Candara"/>
              </a:rPr>
              <a:t>Promote innovation, productivity and competitiveness by addressing new issues such as the digital economy and the role of SOEs in the global </a:t>
            </a:r>
            <a:r>
              <a:rPr lang="en-US" dirty="0" smtClean="0">
                <a:latin typeface="+mn-lt"/>
                <a:cs typeface="Candara"/>
              </a:rPr>
              <a:t>economy.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n-lt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774761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685800"/>
          </a:xfrm>
        </p:spPr>
        <p:txBody>
          <a:bodyPr/>
          <a:lstStyle/>
          <a:p>
            <a:pPr>
              <a:defRPr/>
            </a:pPr>
            <a:r>
              <a:rPr lang="en-PH" sz="3600" dirty="0">
                <a:solidFill>
                  <a:srgbClr val="000000"/>
                </a:solidFill>
                <a:cs typeface="Candara"/>
              </a:rPr>
              <a:t>TPP: </a:t>
            </a:r>
            <a:r>
              <a:rPr lang="en-PH" sz="3200" dirty="0" smtClean="0">
                <a:solidFill>
                  <a:srgbClr val="000000"/>
                </a:solidFill>
                <a:cs typeface="Candara"/>
              </a:rPr>
              <a:t>what are its key features?</a:t>
            </a:r>
            <a:endParaRPr lang="en-US" sz="3200" dirty="0" smtClean="0">
              <a:solidFill>
                <a:srgbClr val="000000"/>
              </a:solidFill>
              <a:ea typeface="+mj-ea"/>
            </a:endParaRPr>
          </a:p>
        </p:txBody>
      </p:sp>
      <p:pic>
        <p:nvPicPr>
          <p:cNvPr id="5" name="Content Placeholder 5" descr="Blue and pink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1" b="8121"/>
          <a:stretch>
            <a:fillRect/>
          </a:stretch>
        </p:blipFill>
        <p:spPr bwMode="auto">
          <a:xfrm>
            <a:off x="2133600" y="2438400"/>
            <a:ext cx="6743700" cy="38957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1600200"/>
            <a:ext cx="4419600" cy="4490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2425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en-US" sz="3200" b="1" dirty="0">
                <a:solidFill>
                  <a:srgbClr val="000090"/>
                </a:solidFill>
                <a:latin typeface="+mn-lt"/>
                <a:cs typeface="Candara"/>
              </a:rPr>
              <a:t>Inclusive trade</a:t>
            </a:r>
          </a:p>
          <a:p>
            <a:pPr marL="360363" lvl="1" indent="0">
              <a:spcBef>
                <a:spcPts val="600"/>
              </a:spcBef>
              <a:buNone/>
            </a:pPr>
            <a:r>
              <a:rPr lang="en-US" dirty="0">
                <a:latin typeface="+mn-lt"/>
                <a:cs typeface="Candara"/>
              </a:rPr>
              <a:t>Ensure that parties regardless of level of development </a:t>
            </a:r>
            <a:r>
              <a:rPr lang="en-US" dirty="0" smtClean="0">
                <a:latin typeface="+mn-lt"/>
                <a:cs typeface="Candara"/>
              </a:rPr>
              <a:t>are able to participate, </a:t>
            </a:r>
            <a:r>
              <a:rPr lang="en-US" dirty="0">
                <a:latin typeface="+mn-lt"/>
                <a:cs typeface="Candara"/>
              </a:rPr>
              <a:t>and that businesses of all sizes (especially SMEs) can </a:t>
            </a:r>
            <a:r>
              <a:rPr lang="en-US" dirty="0" smtClean="0">
                <a:latin typeface="+mn-lt"/>
                <a:cs typeface="Candara"/>
              </a:rPr>
              <a:t>seize </a:t>
            </a:r>
            <a:r>
              <a:rPr lang="en-US" dirty="0">
                <a:latin typeface="+mn-lt"/>
                <a:cs typeface="Candara"/>
              </a:rPr>
              <a:t>its opportunities and take full advantage of its </a:t>
            </a:r>
            <a:r>
              <a:rPr lang="en-US" dirty="0" smtClean="0">
                <a:latin typeface="+mn-lt"/>
                <a:cs typeface="Candara"/>
              </a:rPr>
              <a:t>benefits.</a:t>
            </a:r>
            <a:endParaRPr lang="en-US" dirty="0">
              <a:latin typeface="+mn-lt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774761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685800"/>
          </a:xfrm>
        </p:spPr>
        <p:txBody>
          <a:bodyPr/>
          <a:lstStyle/>
          <a:p>
            <a:pPr>
              <a:defRPr/>
            </a:pPr>
            <a:r>
              <a:rPr lang="en-PH" sz="3600" dirty="0" smtClean="0">
                <a:solidFill>
                  <a:srgbClr val="000000"/>
                </a:solidFill>
                <a:cs typeface="Candara"/>
              </a:rPr>
              <a:t>TPP agreement: </a:t>
            </a:r>
            <a:r>
              <a:rPr lang="en-PH" sz="3200" dirty="0" smtClean="0">
                <a:solidFill>
                  <a:srgbClr val="000000"/>
                </a:solidFill>
                <a:cs typeface="Candara"/>
              </a:rPr>
              <a:t>scope</a:t>
            </a:r>
            <a:endParaRPr lang="en-US" sz="3200" dirty="0" smtClean="0">
              <a:solidFill>
                <a:srgbClr val="000000"/>
              </a:solidFill>
              <a:ea typeface="+mj-ea"/>
            </a:endParaRPr>
          </a:p>
        </p:txBody>
      </p:sp>
      <p:sp>
        <p:nvSpPr>
          <p:cNvPr id="7" name="Content Placeholder 9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81600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>
                <a:cs typeface="Candara"/>
              </a:rPr>
              <a:t>30 Chapters; includes </a:t>
            </a:r>
            <a:r>
              <a:rPr lang="en-US" sz="2800" dirty="0" smtClean="0"/>
              <a:t>Schedules </a:t>
            </a:r>
            <a:r>
              <a:rPr lang="en-US" sz="2800" dirty="0"/>
              <a:t>and </a:t>
            </a:r>
            <a:r>
              <a:rPr lang="en-US" sz="2800" dirty="0" smtClean="0"/>
              <a:t>Annexes.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/>
              <a:t>Country</a:t>
            </a:r>
            <a:r>
              <a:rPr lang="en-US" sz="2800" dirty="0"/>
              <a:t>-specific exceptions in </a:t>
            </a:r>
            <a:r>
              <a:rPr lang="en-US" sz="2800" dirty="0" smtClean="0"/>
              <a:t>Annexes (e.g., SOEs).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/>
              <a:t>New and emerging trade issues </a:t>
            </a:r>
            <a:r>
              <a:rPr lang="en-US" sz="2800" dirty="0"/>
              <a:t>&amp;</a:t>
            </a:r>
            <a:r>
              <a:rPr lang="en-US" sz="2800" dirty="0" smtClean="0"/>
              <a:t> cross-cutting issues, e.g. Internet/digital economy, SOEs, SMEs.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/>
              <a:t>Close cooperation, capacity-building for the lesser developed TPP countries; special transitional periods and mechanisms to give some countries additional time, when needed, to develop capacity to implement new obligations.</a:t>
            </a:r>
          </a:p>
        </p:txBody>
      </p:sp>
    </p:spTree>
    <p:extLst>
      <p:ext uri="{BB962C8B-B14F-4D97-AF65-F5344CB8AC3E}">
        <p14:creationId xmlns:p14="http://schemas.microsoft.com/office/powerpoint/2010/main" val="2774761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algn="ctr"/>
            <a:r>
              <a:rPr lang="en-US" sz="3200" dirty="0" smtClean="0"/>
              <a:t>Chapters of The tpp agreement</a:t>
            </a:r>
            <a:endParaRPr lang="en-US" sz="3200" dirty="0"/>
          </a:p>
        </p:txBody>
      </p:sp>
      <p:sp>
        <p:nvSpPr>
          <p:cNvPr id="5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417637"/>
            <a:ext cx="4038600" cy="4525963"/>
          </a:xfrm>
        </p:spPr>
        <p:txBody>
          <a:bodyPr>
            <a:noAutofit/>
          </a:bodyPr>
          <a:lstStyle/>
          <a:p>
            <a:pPr marL="360363" indent="-360363">
              <a:buFont typeface="+mj-lt"/>
              <a:buAutoNum type="arabicPeriod"/>
            </a:pPr>
            <a:r>
              <a:rPr lang="en-US" sz="1800" dirty="0" smtClean="0">
                <a:cs typeface="Candara"/>
              </a:rPr>
              <a:t>Initial Provisions </a:t>
            </a:r>
            <a:r>
              <a:rPr lang="en-US" sz="1800" dirty="0">
                <a:cs typeface="Candara"/>
              </a:rPr>
              <a:t>&amp;</a:t>
            </a:r>
            <a:r>
              <a:rPr lang="en-US" sz="1800" dirty="0" smtClean="0">
                <a:cs typeface="Candara"/>
              </a:rPr>
              <a:t> Gen Definitions</a:t>
            </a:r>
          </a:p>
          <a:p>
            <a:pPr marL="360363" indent="-360363">
              <a:buFont typeface="+mj-lt"/>
              <a:buAutoNum type="arabicPeriod"/>
            </a:pPr>
            <a:r>
              <a:rPr lang="en-US" sz="1800" dirty="0" smtClean="0">
                <a:cs typeface="Candara"/>
              </a:rPr>
              <a:t>Nat’l Treatment &amp; Market Access</a:t>
            </a:r>
          </a:p>
          <a:p>
            <a:pPr marL="360363" indent="-360363">
              <a:buFont typeface="+mj-lt"/>
              <a:buAutoNum type="arabicPeriod"/>
            </a:pPr>
            <a:r>
              <a:rPr lang="en-US" sz="1800" b="1" dirty="0" smtClean="0">
                <a:solidFill>
                  <a:srgbClr val="000090"/>
                </a:solidFill>
                <a:cs typeface="Candara"/>
              </a:rPr>
              <a:t>Rules </a:t>
            </a:r>
            <a:r>
              <a:rPr lang="en-US" sz="1800" b="1" dirty="0">
                <a:solidFill>
                  <a:srgbClr val="000090"/>
                </a:solidFill>
                <a:cs typeface="Candara"/>
              </a:rPr>
              <a:t>of Origin</a:t>
            </a:r>
          </a:p>
          <a:p>
            <a:pPr marL="360363" indent="-360363">
              <a:buFont typeface="+mj-lt"/>
              <a:buAutoNum type="arabicPeriod"/>
            </a:pPr>
            <a:r>
              <a:rPr lang="en-US" sz="1800" dirty="0" smtClean="0">
                <a:cs typeface="Candara"/>
              </a:rPr>
              <a:t>Textiles &amp; Apparel</a:t>
            </a:r>
          </a:p>
          <a:p>
            <a:pPr marL="360363" indent="-360363">
              <a:buFont typeface="+mj-lt"/>
              <a:buAutoNum type="arabicPeriod"/>
            </a:pPr>
            <a:r>
              <a:rPr lang="en-US" sz="1800" dirty="0" smtClean="0">
                <a:cs typeface="Candara"/>
              </a:rPr>
              <a:t>Customs </a:t>
            </a:r>
            <a:r>
              <a:rPr lang="en-US" sz="1800" dirty="0" smtClean="0">
                <a:cs typeface="Candara"/>
              </a:rPr>
              <a:t>Adm</a:t>
            </a:r>
            <a:r>
              <a:rPr lang="en-US" sz="1800" dirty="0" smtClean="0">
                <a:cs typeface="Candara"/>
              </a:rPr>
              <a:t> &amp; Trade Facilitation</a:t>
            </a:r>
          </a:p>
          <a:p>
            <a:pPr marL="360363" indent="-360363">
              <a:buFont typeface="+mj-lt"/>
              <a:buAutoNum type="arabicPeriod"/>
            </a:pPr>
            <a:r>
              <a:rPr lang="en-US" sz="1800" dirty="0">
                <a:cs typeface="Candara"/>
              </a:rPr>
              <a:t>Trade Remedies</a:t>
            </a:r>
          </a:p>
          <a:p>
            <a:pPr marL="360363" indent="-360363">
              <a:buFont typeface="+mj-lt"/>
              <a:buAutoNum type="arabicPeriod"/>
            </a:pPr>
            <a:r>
              <a:rPr lang="en-US" sz="1800" dirty="0" smtClean="0">
                <a:cs typeface="Candara"/>
              </a:rPr>
              <a:t>SPS Measures</a:t>
            </a:r>
          </a:p>
          <a:p>
            <a:pPr marL="360363" indent="-360363">
              <a:buFont typeface="+mj-lt"/>
              <a:buAutoNum type="arabicPeriod"/>
            </a:pPr>
            <a:r>
              <a:rPr lang="en-US" sz="1800" dirty="0" smtClean="0">
                <a:cs typeface="Candara"/>
              </a:rPr>
              <a:t>Technical Barriers to Trade</a:t>
            </a:r>
            <a:endParaRPr lang="en-US" sz="1800" dirty="0">
              <a:cs typeface="Candara"/>
            </a:endParaRPr>
          </a:p>
          <a:p>
            <a:pPr marL="360363" indent="-360363">
              <a:buFont typeface="+mj-lt"/>
              <a:buAutoNum type="arabicPeriod"/>
            </a:pPr>
            <a:r>
              <a:rPr lang="en-US" sz="1800" b="1" dirty="0" smtClean="0">
                <a:solidFill>
                  <a:srgbClr val="000090"/>
                </a:solidFill>
                <a:cs typeface="Candara"/>
              </a:rPr>
              <a:t> Investment</a:t>
            </a:r>
            <a:endParaRPr lang="en-US" sz="1800" b="1" dirty="0">
              <a:solidFill>
                <a:srgbClr val="000090"/>
              </a:solidFill>
              <a:cs typeface="Candara"/>
            </a:endParaRPr>
          </a:p>
          <a:p>
            <a:pPr marL="360363" indent="-360363">
              <a:buFont typeface="+mj-lt"/>
              <a:buAutoNum type="arabicPeriod"/>
            </a:pPr>
            <a:r>
              <a:rPr lang="en-US" sz="1800" b="1" dirty="0" smtClean="0">
                <a:solidFill>
                  <a:srgbClr val="000090"/>
                </a:solidFill>
                <a:cs typeface="Candara"/>
              </a:rPr>
              <a:t> Cross-Border Trade in Services</a:t>
            </a:r>
          </a:p>
          <a:p>
            <a:pPr marL="360363" indent="-360363">
              <a:buFont typeface="+mj-lt"/>
              <a:buAutoNum type="arabicPeriod"/>
            </a:pPr>
            <a:r>
              <a:rPr lang="en-US" sz="1800" dirty="0" smtClean="0">
                <a:cs typeface="Candara"/>
              </a:rPr>
              <a:t>Financial Services</a:t>
            </a:r>
          </a:p>
          <a:p>
            <a:pPr marL="360363" indent="-360363">
              <a:buFont typeface="+mj-lt"/>
              <a:buAutoNum type="arabicPeriod"/>
            </a:pPr>
            <a:r>
              <a:rPr lang="en-US" sz="1800" dirty="0" smtClean="0">
                <a:cs typeface="Candara"/>
              </a:rPr>
              <a:t>Temporary Entry of Business  Persons</a:t>
            </a:r>
          </a:p>
          <a:p>
            <a:pPr marL="360363" indent="-360363">
              <a:buFont typeface="+mj-lt"/>
              <a:buAutoNum type="arabicPeriod"/>
            </a:pPr>
            <a:r>
              <a:rPr lang="en-US" sz="1800" b="1" dirty="0" smtClean="0">
                <a:solidFill>
                  <a:srgbClr val="000090"/>
                </a:solidFill>
                <a:cs typeface="Candara"/>
              </a:rPr>
              <a:t> Telecommunications</a:t>
            </a:r>
            <a:endParaRPr lang="en-US" sz="1800" b="1" dirty="0">
              <a:solidFill>
                <a:srgbClr val="000090"/>
              </a:solidFill>
              <a:cs typeface="Candara"/>
            </a:endParaRPr>
          </a:p>
          <a:p>
            <a:pPr marL="360363" indent="-360363">
              <a:buFont typeface="+mj-lt"/>
              <a:buAutoNum type="arabicPeriod"/>
            </a:pPr>
            <a:r>
              <a:rPr lang="en-US" sz="1800" dirty="0" smtClean="0">
                <a:cs typeface="Candara"/>
              </a:rPr>
              <a:t> Electronic Commerce</a:t>
            </a:r>
          </a:p>
          <a:p>
            <a:pPr marL="360363" indent="-360363">
              <a:buFont typeface="+mj-lt"/>
              <a:buAutoNum type="arabicPeriod"/>
            </a:pPr>
            <a:r>
              <a:rPr lang="en-US" sz="1800" dirty="0" smtClean="0">
                <a:cs typeface="Candara"/>
              </a:rPr>
              <a:t> Government Procurement</a:t>
            </a:r>
            <a:endParaRPr lang="en-US" sz="1800" dirty="0">
              <a:cs typeface="Candara"/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648200" y="1447800"/>
            <a:ext cx="43434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60363" indent="-360363">
              <a:buFont typeface="+mj-lt"/>
              <a:buAutoNum type="arabicPeriod" startAt="16"/>
            </a:pPr>
            <a:r>
              <a:rPr lang="en-US" sz="1800" b="1" dirty="0" smtClean="0">
                <a:solidFill>
                  <a:srgbClr val="000090"/>
                </a:solidFill>
                <a:cs typeface="Candara"/>
              </a:rPr>
              <a:t> Competition Policy</a:t>
            </a:r>
          </a:p>
          <a:p>
            <a:pPr marL="360363" indent="-360363">
              <a:buFont typeface="+mj-lt"/>
              <a:buAutoNum type="arabicPeriod" startAt="16"/>
            </a:pPr>
            <a:r>
              <a:rPr lang="en-US" sz="1800" dirty="0" smtClean="0">
                <a:cs typeface="Candara"/>
              </a:rPr>
              <a:t> State-Owned Enterprises (SOEs)</a:t>
            </a:r>
          </a:p>
          <a:p>
            <a:pPr marL="360363" indent="-360363">
              <a:buFont typeface="+mj-lt"/>
              <a:buAutoNum type="arabicPeriod" startAt="16"/>
            </a:pPr>
            <a:r>
              <a:rPr lang="en-US" sz="1800" b="1" dirty="0" smtClean="0">
                <a:solidFill>
                  <a:srgbClr val="000090"/>
                </a:solidFill>
                <a:cs typeface="Candara"/>
              </a:rPr>
              <a:t> Intellectual Property</a:t>
            </a:r>
          </a:p>
          <a:p>
            <a:pPr marL="360363" indent="-360363">
              <a:buFont typeface="+mj-lt"/>
              <a:buAutoNum type="arabicPeriod" startAt="16"/>
            </a:pPr>
            <a:r>
              <a:rPr lang="en-US" sz="1800" dirty="0" smtClean="0">
                <a:cs typeface="Candara"/>
              </a:rPr>
              <a:t> </a:t>
            </a:r>
            <a:r>
              <a:rPr lang="en-US" sz="1800" dirty="0" smtClean="0">
                <a:cs typeface="Candara"/>
              </a:rPr>
              <a:t>Labour</a:t>
            </a:r>
            <a:endParaRPr lang="en-US" sz="1800" dirty="0" smtClean="0">
              <a:cs typeface="Candara"/>
            </a:endParaRPr>
          </a:p>
          <a:p>
            <a:pPr marL="360363" indent="-360363">
              <a:buFont typeface="+mj-lt"/>
              <a:buAutoNum type="arabicPeriod" startAt="16"/>
            </a:pPr>
            <a:r>
              <a:rPr lang="en-US" sz="1800" dirty="0" smtClean="0">
                <a:cs typeface="Candara"/>
              </a:rPr>
              <a:t> Environment</a:t>
            </a:r>
          </a:p>
          <a:p>
            <a:pPr marL="360363" indent="-360363">
              <a:buFont typeface="+mj-lt"/>
              <a:buAutoNum type="arabicPeriod" startAt="16"/>
            </a:pPr>
            <a:r>
              <a:rPr lang="en-US" sz="1800" dirty="0" smtClean="0">
                <a:cs typeface="Candara"/>
              </a:rPr>
              <a:t> Cooperating &amp; Capacity Building</a:t>
            </a:r>
          </a:p>
          <a:p>
            <a:pPr marL="360363" indent="-360363">
              <a:buFont typeface="+mj-lt"/>
              <a:buAutoNum type="arabicPeriod" startAt="16"/>
            </a:pPr>
            <a:r>
              <a:rPr lang="en-US" sz="1800" dirty="0" smtClean="0">
                <a:cs typeface="Candara"/>
              </a:rPr>
              <a:t> Competition &amp; Business Facilitation</a:t>
            </a:r>
          </a:p>
          <a:p>
            <a:pPr marL="360363" indent="-360363">
              <a:buFont typeface="+mj-lt"/>
              <a:buAutoNum type="arabicPeriod" startAt="16"/>
            </a:pPr>
            <a:r>
              <a:rPr lang="en-US" sz="1800" dirty="0" smtClean="0">
                <a:cs typeface="Candara"/>
              </a:rPr>
              <a:t> Development</a:t>
            </a:r>
          </a:p>
          <a:p>
            <a:pPr marL="360363" indent="-360363">
              <a:buFont typeface="+mj-lt"/>
              <a:buAutoNum type="arabicPeriod" startAt="16"/>
            </a:pPr>
            <a:r>
              <a:rPr lang="en-US" sz="1800" dirty="0" smtClean="0">
                <a:cs typeface="Candara"/>
              </a:rPr>
              <a:t> Small- &amp; Medium-Sized Enterprises</a:t>
            </a:r>
          </a:p>
          <a:p>
            <a:pPr marL="360363" indent="-360363">
              <a:buFont typeface="+mj-lt"/>
              <a:buAutoNum type="arabicPeriod" startAt="16"/>
            </a:pPr>
            <a:r>
              <a:rPr lang="en-US" sz="1800" dirty="0" smtClean="0">
                <a:cs typeface="Candara"/>
              </a:rPr>
              <a:t> Regulatory Coherence</a:t>
            </a:r>
          </a:p>
          <a:p>
            <a:pPr marL="360363" indent="-360363">
              <a:buFont typeface="+mj-lt"/>
              <a:buAutoNum type="arabicPeriod" startAt="16"/>
            </a:pPr>
            <a:r>
              <a:rPr lang="en-US" sz="1800" dirty="0" smtClean="0">
                <a:cs typeface="Candara"/>
              </a:rPr>
              <a:t> Transparency &amp; Anti-Corruption</a:t>
            </a:r>
          </a:p>
          <a:p>
            <a:pPr marL="360363" indent="-360363">
              <a:buFont typeface="+mj-lt"/>
              <a:buAutoNum type="arabicPeriod" startAt="16"/>
            </a:pPr>
            <a:r>
              <a:rPr lang="en-US" sz="1800" dirty="0" smtClean="0">
                <a:cs typeface="Candara"/>
              </a:rPr>
              <a:t> Administrative &amp; Institutional   Provisions</a:t>
            </a:r>
          </a:p>
          <a:p>
            <a:pPr marL="360363" indent="-360363">
              <a:buFont typeface="+mj-lt"/>
              <a:buAutoNum type="arabicPeriod" startAt="16"/>
            </a:pPr>
            <a:r>
              <a:rPr lang="en-US" sz="1800" dirty="0" smtClean="0">
                <a:cs typeface="Candara"/>
              </a:rPr>
              <a:t> Dispute Settlement</a:t>
            </a:r>
          </a:p>
          <a:p>
            <a:pPr marL="360363" indent="-360363">
              <a:buFont typeface="+mj-lt"/>
              <a:buAutoNum type="arabicPeriod" startAt="16"/>
            </a:pPr>
            <a:r>
              <a:rPr lang="en-US" sz="1800" dirty="0" smtClean="0">
                <a:cs typeface="Candara"/>
              </a:rPr>
              <a:t> Exceptions</a:t>
            </a:r>
          </a:p>
          <a:p>
            <a:pPr marL="360363" indent="-360363">
              <a:buFont typeface="+mj-lt"/>
              <a:buAutoNum type="arabicPeriod" startAt="16"/>
            </a:pPr>
            <a:r>
              <a:rPr lang="en-US" sz="1800" dirty="0" smtClean="0">
                <a:cs typeface="Candara"/>
              </a:rPr>
              <a:t> Final Provisions</a:t>
            </a:r>
            <a:endParaRPr lang="en-US" sz="1800" dirty="0"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106834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685800"/>
          </a:xfrm>
        </p:spPr>
        <p:txBody>
          <a:bodyPr/>
          <a:lstStyle/>
          <a:p>
            <a:pPr algn="ctr"/>
            <a:r>
              <a:rPr lang="en-US" sz="3600" dirty="0" smtClean="0"/>
              <a:t>The </a:t>
            </a:r>
            <a:r>
              <a:rPr lang="en-US" sz="3600" dirty="0" smtClean="0"/>
              <a:t>philippines</a:t>
            </a:r>
            <a:r>
              <a:rPr lang="en-US" sz="3600" dirty="0" smtClean="0"/>
              <a:t> &amp; tpp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81000" y="1367165"/>
            <a:ext cx="861060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</a:pPr>
            <a:r>
              <a:rPr lang="en-PH" b="1" dirty="0" smtClean="0">
                <a:solidFill>
                  <a:srgbClr val="000000"/>
                </a:solidFill>
                <a:latin typeface="+mn-lt"/>
                <a:cs typeface="Candara"/>
              </a:rPr>
              <a:t>Existing FTAs with 7 TPP members</a:t>
            </a: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PH" dirty="0" smtClean="0">
                <a:solidFill>
                  <a:srgbClr val="000000"/>
                </a:solidFill>
                <a:latin typeface="+mn-lt"/>
                <a:cs typeface="Candara"/>
              </a:rPr>
              <a:t>Australia – </a:t>
            </a:r>
            <a:r>
              <a:rPr lang="en-PH" sz="2400" dirty="0" smtClean="0">
                <a:solidFill>
                  <a:srgbClr val="000000"/>
                </a:solidFill>
                <a:latin typeface="+mn-lt"/>
                <a:cs typeface="Candara"/>
              </a:rPr>
              <a:t>AANZFTA</a:t>
            </a:r>
            <a:endParaRPr lang="en-PH" sz="2400" dirty="0">
              <a:solidFill>
                <a:srgbClr val="000000"/>
              </a:solidFill>
              <a:latin typeface="+mn-lt"/>
              <a:cs typeface="Candara"/>
            </a:endParaRP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PH" dirty="0">
                <a:solidFill>
                  <a:srgbClr val="000000"/>
                </a:solidFill>
                <a:latin typeface="+mn-lt"/>
                <a:cs typeface="Candara"/>
              </a:rPr>
              <a:t>Brunei </a:t>
            </a:r>
            <a:r>
              <a:rPr lang="en-PH" dirty="0" smtClean="0">
                <a:solidFill>
                  <a:srgbClr val="000000"/>
                </a:solidFill>
                <a:latin typeface="+mn-lt"/>
                <a:cs typeface="Candara"/>
              </a:rPr>
              <a:t>– </a:t>
            </a:r>
            <a:r>
              <a:rPr lang="en-PH" sz="2400" dirty="0" smtClean="0">
                <a:solidFill>
                  <a:srgbClr val="000000"/>
                </a:solidFill>
                <a:latin typeface="+mn-lt"/>
                <a:cs typeface="Candara"/>
              </a:rPr>
              <a:t>AFTA, AANZFTA, ACFTA, AJCEP, AIFTA, AKFTA </a:t>
            </a:r>
            <a:endParaRPr lang="en-PH" dirty="0">
              <a:solidFill>
                <a:srgbClr val="000000"/>
              </a:solidFill>
              <a:latin typeface="+mn-lt"/>
              <a:cs typeface="Candara"/>
            </a:endParaRP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PH" dirty="0" smtClean="0">
                <a:solidFill>
                  <a:srgbClr val="000000"/>
                </a:solidFill>
                <a:latin typeface="+mn-lt"/>
                <a:cs typeface="Candara"/>
              </a:rPr>
              <a:t>Japan – </a:t>
            </a:r>
            <a:r>
              <a:rPr lang="en-PH" sz="2400" dirty="0" smtClean="0">
                <a:solidFill>
                  <a:srgbClr val="000000"/>
                </a:solidFill>
                <a:latin typeface="+mn-lt"/>
                <a:cs typeface="Candara"/>
              </a:rPr>
              <a:t>PJEPA, AJCEP</a:t>
            </a:r>
            <a:endParaRPr lang="en-PH" sz="2400" dirty="0">
              <a:solidFill>
                <a:srgbClr val="000000"/>
              </a:solidFill>
              <a:latin typeface="+mn-lt"/>
              <a:cs typeface="Candara"/>
            </a:endParaRP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PH" dirty="0">
                <a:solidFill>
                  <a:srgbClr val="000000"/>
                </a:solidFill>
                <a:latin typeface="+mn-lt"/>
                <a:cs typeface="Candara"/>
              </a:rPr>
              <a:t>Malaysia </a:t>
            </a:r>
            <a:r>
              <a:rPr lang="en-PH" dirty="0" smtClean="0">
                <a:solidFill>
                  <a:srgbClr val="000000"/>
                </a:solidFill>
                <a:latin typeface="+mn-lt"/>
                <a:cs typeface="Candara"/>
              </a:rPr>
              <a:t>– </a:t>
            </a:r>
            <a:r>
              <a:rPr lang="en-PH" sz="2400" dirty="0" smtClean="0">
                <a:solidFill>
                  <a:srgbClr val="000000"/>
                </a:solidFill>
                <a:latin typeface="+mn-lt"/>
                <a:cs typeface="Candara"/>
              </a:rPr>
              <a:t>AFTA, </a:t>
            </a:r>
            <a:r>
              <a:rPr lang="en-PH" sz="2400" dirty="0">
                <a:solidFill>
                  <a:srgbClr val="000000"/>
                </a:solidFill>
                <a:latin typeface="+mn-lt"/>
                <a:cs typeface="Candara"/>
              </a:rPr>
              <a:t>AANZFTA, ACFTA, AJCEP, AIFTA</a:t>
            </a:r>
            <a:r>
              <a:rPr lang="en-PH" sz="2400" dirty="0" smtClean="0">
                <a:solidFill>
                  <a:srgbClr val="000000"/>
                </a:solidFill>
                <a:latin typeface="+mn-lt"/>
                <a:cs typeface="Candara"/>
              </a:rPr>
              <a:t>, AKFTA </a:t>
            </a:r>
            <a:endParaRPr lang="en-PH" dirty="0">
              <a:solidFill>
                <a:srgbClr val="000000"/>
              </a:solidFill>
              <a:latin typeface="+mn-lt"/>
              <a:cs typeface="Candara"/>
            </a:endParaRP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PH" dirty="0">
                <a:solidFill>
                  <a:srgbClr val="000000"/>
                </a:solidFill>
                <a:latin typeface="+mn-lt"/>
                <a:cs typeface="Candara"/>
              </a:rPr>
              <a:t>New Zealand </a:t>
            </a:r>
            <a:r>
              <a:rPr lang="en-PH" dirty="0" smtClean="0">
                <a:solidFill>
                  <a:srgbClr val="000000"/>
                </a:solidFill>
                <a:latin typeface="+mn-lt"/>
                <a:cs typeface="Candara"/>
              </a:rPr>
              <a:t>– </a:t>
            </a:r>
            <a:r>
              <a:rPr lang="en-PH" sz="2400" dirty="0" smtClean="0">
                <a:solidFill>
                  <a:srgbClr val="000000"/>
                </a:solidFill>
                <a:latin typeface="+mn-lt"/>
                <a:cs typeface="Candara"/>
              </a:rPr>
              <a:t>AANZFTA</a:t>
            </a:r>
            <a:endParaRPr lang="en-PH" sz="2400" dirty="0">
              <a:solidFill>
                <a:srgbClr val="000000"/>
              </a:solidFill>
              <a:latin typeface="+mn-lt"/>
              <a:cs typeface="Candara"/>
            </a:endParaRP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is-IS" dirty="0" smtClean="0">
                <a:solidFill>
                  <a:srgbClr val="000000"/>
                </a:solidFill>
                <a:latin typeface="+mn-lt"/>
                <a:cs typeface="Candara"/>
              </a:rPr>
              <a:t>Singapore – </a:t>
            </a:r>
            <a:r>
              <a:rPr lang="en-PH" sz="2400" dirty="0">
                <a:solidFill>
                  <a:srgbClr val="000000"/>
                </a:solidFill>
                <a:latin typeface="Arial"/>
                <a:cs typeface="Candara"/>
              </a:rPr>
              <a:t>AFTA, AANZFTA, ACFTA, AJCEP, AIFTA, AKFTA</a:t>
            </a:r>
            <a:endParaRPr lang="is-IS" dirty="0" smtClean="0">
              <a:solidFill>
                <a:srgbClr val="000000"/>
              </a:solidFill>
              <a:latin typeface="+mn-lt"/>
              <a:cs typeface="Candara"/>
            </a:endParaRP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is-IS" dirty="0" smtClean="0">
                <a:solidFill>
                  <a:srgbClr val="000000"/>
                </a:solidFill>
                <a:latin typeface="+mn-lt"/>
                <a:cs typeface="Candara"/>
              </a:rPr>
              <a:t>Viet Nam – </a:t>
            </a:r>
            <a:r>
              <a:rPr lang="en-PH" sz="2400" dirty="0" smtClean="0">
                <a:solidFill>
                  <a:srgbClr val="000000"/>
                </a:solidFill>
                <a:latin typeface="Arial"/>
                <a:cs typeface="Candara"/>
              </a:rPr>
              <a:t>AFTA, </a:t>
            </a:r>
            <a:r>
              <a:rPr lang="en-PH" sz="2400" dirty="0">
                <a:solidFill>
                  <a:srgbClr val="000000"/>
                </a:solidFill>
                <a:latin typeface="Arial"/>
                <a:cs typeface="Candara"/>
              </a:rPr>
              <a:t>AANZFTA, ACFTA, AJCEP, AIFTA, AKFTA</a:t>
            </a:r>
            <a:endParaRPr lang="is-IS" dirty="0">
              <a:solidFill>
                <a:srgbClr val="000000"/>
              </a:solidFill>
              <a:latin typeface="+mn-lt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26677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685800"/>
          </a:xfrm>
        </p:spPr>
        <p:txBody>
          <a:bodyPr/>
          <a:lstStyle/>
          <a:p>
            <a:pPr algn="ctr"/>
            <a:r>
              <a:rPr lang="en-US" sz="3600" dirty="0" smtClean="0"/>
              <a:t>The </a:t>
            </a:r>
            <a:r>
              <a:rPr lang="en-US" sz="3600" dirty="0" smtClean="0"/>
              <a:t>philippines</a:t>
            </a:r>
            <a:r>
              <a:rPr lang="en-US" sz="3600" dirty="0" smtClean="0"/>
              <a:t> &amp; tpp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914400" y="1788617"/>
            <a:ext cx="65532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  <a:buClr>
                <a:prstClr val="black"/>
              </a:buClr>
            </a:pPr>
            <a:r>
              <a:rPr lang="en-PH" sz="3200" b="1" dirty="0" smtClean="0">
                <a:solidFill>
                  <a:srgbClr val="000000"/>
                </a:solidFill>
                <a:latin typeface="+mn-lt"/>
                <a:cs typeface="Candara"/>
              </a:rPr>
              <a:t>Philippines has no existing FTAs with 5 TPP members:</a:t>
            </a: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+mn-lt"/>
                <a:cs typeface="Candara"/>
              </a:rPr>
              <a:t>Canada</a:t>
            </a: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+mn-lt"/>
                <a:cs typeface="Candara"/>
              </a:rPr>
              <a:t>Chile</a:t>
            </a: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+mn-lt"/>
                <a:cs typeface="Candara"/>
              </a:rPr>
              <a:t>Mexico</a:t>
            </a: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+mn-lt"/>
                <a:cs typeface="Candara"/>
              </a:rPr>
              <a:t>Peru</a:t>
            </a: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+mn-lt"/>
                <a:cs typeface="Candara"/>
              </a:rPr>
              <a:t>United States (has GSP access)</a:t>
            </a:r>
          </a:p>
        </p:txBody>
      </p:sp>
    </p:spTree>
    <p:extLst>
      <p:ext uri="{BB962C8B-B14F-4D97-AF65-F5344CB8AC3E}">
        <p14:creationId xmlns:p14="http://schemas.microsoft.com/office/powerpoint/2010/main" val="424485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838200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200" dirty="0" smtClean="0"/>
              <a:t>TPP COUNTRIES’ SHARE IN TOTAL PH EXPORTS, 2014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5470" t="5396" r="-1"/>
          <a:stretch/>
        </p:blipFill>
        <p:spPr>
          <a:xfrm>
            <a:off x="152400" y="1308091"/>
            <a:ext cx="9013182" cy="556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9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839"/>
          <a:stretch/>
        </p:blipFill>
        <p:spPr>
          <a:xfrm>
            <a:off x="457200" y="1270175"/>
            <a:ext cx="8382000" cy="557018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838200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200" dirty="0" smtClean="0"/>
              <a:t>TPP COUNTRIES’ SHARE IN TOTAL PH IMPORTS, 2014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124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838200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200" dirty="0" smtClean="0"/>
              <a:t>TPP COUNTRIES’ SHARE IN TOTAL PH TRADE, 2014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746"/>
          <a:stretch/>
        </p:blipFill>
        <p:spPr>
          <a:xfrm>
            <a:off x="152400" y="1232260"/>
            <a:ext cx="8991600" cy="565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ctr"/>
            <a:r>
              <a:rPr lang="en-US" sz="3600" dirty="0" smtClean="0"/>
              <a:t>TRADE PROJECT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81505" cy="195009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3200" dirty="0">
                <a:solidFill>
                  <a:srgbClr val="000000"/>
                </a:solidFill>
                <a:cs typeface="Candara"/>
              </a:rPr>
              <a:t>TRADE aims </a:t>
            </a:r>
            <a:r>
              <a:rPr lang="en-US" sz="3200" dirty="0" smtClean="0">
                <a:solidFill>
                  <a:srgbClr val="000000"/>
                </a:solidFill>
                <a:cs typeface="Candara"/>
              </a:rPr>
              <a:t>to help </a:t>
            </a:r>
            <a:r>
              <a:rPr lang="en-US" sz="3200" dirty="0">
                <a:solidFill>
                  <a:srgbClr val="000000"/>
                </a:solidFill>
                <a:cs typeface="Candara"/>
              </a:rPr>
              <a:t>improve the </a:t>
            </a:r>
            <a:r>
              <a:rPr lang="en-US" sz="3200" dirty="0" smtClean="0">
                <a:solidFill>
                  <a:srgbClr val="000000"/>
                </a:solidFill>
                <a:cs typeface="Candara"/>
              </a:rPr>
              <a:t>Philippines</a:t>
            </a:r>
            <a:r>
              <a:rPr lang="ja-JP" altLang="en-US" sz="3200" dirty="0" smtClean="0">
                <a:solidFill>
                  <a:srgbClr val="000000"/>
                </a:solidFill>
                <a:cs typeface="Candara"/>
              </a:rPr>
              <a:t>’</a:t>
            </a:r>
            <a:r>
              <a:rPr lang="en-US" sz="3200" dirty="0" smtClean="0">
                <a:solidFill>
                  <a:srgbClr val="000000"/>
                </a:solidFill>
                <a:cs typeface="Candara"/>
              </a:rPr>
              <a:t>standing </a:t>
            </a:r>
            <a:r>
              <a:rPr lang="en-US" sz="3200" dirty="0">
                <a:solidFill>
                  <a:srgbClr val="000000"/>
                </a:solidFill>
                <a:cs typeface="Candara"/>
              </a:rPr>
              <a:t>in the global economy through higher levels of trade and foreign direct investment</a:t>
            </a:r>
            <a:r>
              <a:rPr lang="en-US" sz="3200" dirty="0" smtClean="0">
                <a:solidFill>
                  <a:srgbClr val="000000"/>
                </a:solidFill>
                <a:cs typeface="Candara"/>
              </a:rPr>
              <a:t>.</a:t>
            </a:r>
            <a:endParaRPr lang="en-US" sz="3200" dirty="0">
              <a:solidFill>
                <a:srgbClr val="000000"/>
              </a:solidFill>
              <a:cs typeface="Candara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52400" y="4114800"/>
            <a:ext cx="8966200" cy="2065337"/>
            <a:chOff x="152400" y="3649413"/>
            <a:chExt cx="8966200" cy="2065587"/>
          </a:xfrm>
        </p:grpSpPr>
        <p:pic>
          <p:nvPicPr>
            <p:cNvPr id="6" name="Picture 2" descr="port 03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649413"/>
              <a:ext cx="3124200" cy="206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Toyota Assembly Lin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657600"/>
              <a:ext cx="39370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Tuna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39" b="9001"/>
            <a:stretch>
              <a:fillRect/>
            </a:stretch>
          </p:blipFill>
          <p:spPr bwMode="auto">
            <a:xfrm>
              <a:off x="3239147" y="3660090"/>
              <a:ext cx="2018653" cy="2054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8735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algn="ctr"/>
            <a:r>
              <a:rPr lang="en-US" sz="3200" dirty="0" smtClean="0"/>
              <a:t>PH Exports to TPP COUNTRIES, 2014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8534400" cy="521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61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85800"/>
          </a:xfrm>
        </p:spPr>
        <p:txBody>
          <a:bodyPr/>
          <a:lstStyle/>
          <a:p>
            <a:pPr algn="ctr"/>
            <a:r>
              <a:rPr lang="en-US" sz="3200" dirty="0" smtClean="0"/>
              <a:t>TOP PH EXPORTS TO TPP COUNTRIES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14245"/>
            <a:ext cx="7924800" cy="531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60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763000" cy="685800"/>
          </a:xfrm>
        </p:spPr>
        <p:txBody>
          <a:bodyPr/>
          <a:lstStyle/>
          <a:p>
            <a:r>
              <a:rPr lang="en-US" sz="3200" dirty="0" smtClean="0"/>
              <a:t>PH Imports from tpp countries, 2014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8305800" cy="533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94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algn="ctr"/>
            <a:r>
              <a:rPr lang="en-US" sz="3200" dirty="0" smtClean="0"/>
              <a:t>TPP FDI FLOWS TO PHILIPPINES, 2014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19200"/>
            <a:ext cx="6553200" cy="551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9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and pink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1"/>
            <a:ext cx="3041747" cy="1752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54" y="445850"/>
            <a:ext cx="6839046" cy="620950"/>
          </a:xfrm>
        </p:spPr>
        <p:txBody>
          <a:bodyPr>
            <a:noAutofit/>
          </a:bodyPr>
          <a:lstStyle/>
          <a:p>
            <a:r>
              <a:rPr lang="en-PH" sz="3600" b="1" dirty="0" smtClean="0">
                <a:solidFill>
                  <a:schemeClr val="tx1"/>
                </a:solidFill>
                <a:latin typeface="+mn-lt"/>
                <a:cs typeface="Candara"/>
              </a:rPr>
              <a:t>THE PhilippineS &amp; TPP</a:t>
            </a:r>
            <a:endParaRPr lang="en-PH" sz="3600" b="1" dirty="0">
              <a:solidFill>
                <a:schemeClr val="tx1"/>
              </a:solidFill>
              <a:latin typeface="+mn-lt"/>
              <a:cs typeface="Candar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7770" y="1371600"/>
            <a:ext cx="8102356" cy="515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600"/>
              </a:spcBef>
            </a:pPr>
            <a:r>
              <a:rPr lang="en-PH" b="1" dirty="0">
                <a:solidFill>
                  <a:prstClr val="black"/>
                </a:solidFill>
                <a:latin typeface="+mn-lt"/>
                <a:cs typeface="Candara"/>
              </a:rPr>
              <a:t>Clarete (</a:t>
            </a:r>
            <a:r>
              <a:rPr lang="en-PH" b="1" dirty="0" smtClean="0">
                <a:solidFill>
                  <a:prstClr val="black"/>
                </a:solidFill>
                <a:latin typeface="+mn-lt"/>
                <a:cs typeface="Candara"/>
              </a:rPr>
              <a:t>UPSE) </a:t>
            </a:r>
            <a:r>
              <a:rPr lang="en-PH" b="1" dirty="0">
                <a:solidFill>
                  <a:prstClr val="black"/>
                </a:solidFill>
                <a:latin typeface="+mn-lt"/>
                <a:cs typeface="Candara"/>
              </a:rPr>
              <a:t>Study (2014):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PH" dirty="0">
                <a:solidFill>
                  <a:prstClr val="black"/>
                </a:solidFill>
                <a:latin typeface="+mn-lt"/>
                <a:cs typeface="Candara"/>
              </a:rPr>
              <a:t>Increase exports by up to 42%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PH" dirty="0">
                <a:solidFill>
                  <a:prstClr val="black"/>
                </a:solidFill>
                <a:latin typeface="+mn-lt"/>
                <a:cs typeface="Candara"/>
              </a:rPr>
              <a:t>Raise GDP by up to 59</a:t>
            </a:r>
            <a:r>
              <a:rPr lang="en-PH" dirty="0" smtClean="0">
                <a:solidFill>
                  <a:prstClr val="black"/>
                </a:solidFill>
                <a:latin typeface="+mn-lt"/>
                <a:cs typeface="Candara"/>
              </a:rPr>
              <a:t>%.</a:t>
            </a:r>
            <a:endParaRPr lang="en-PH" dirty="0">
              <a:solidFill>
                <a:prstClr val="black"/>
              </a:solidFill>
              <a:latin typeface="+mn-lt"/>
              <a:cs typeface="Candara"/>
            </a:endParaRPr>
          </a:p>
          <a:p>
            <a:pPr defTabSz="914400">
              <a:spcBef>
                <a:spcPts val="1800"/>
              </a:spcBef>
            </a:pPr>
            <a:r>
              <a:rPr lang="en-PH" b="1" dirty="0">
                <a:solidFill>
                  <a:prstClr val="black"/>
                </a:solidFill>
                <a:latin typeface="+mn-lt"/>
                <a:cs typeface="Candara"/>
              </a:rPr>
              <a:t>Cororaton (Virginia Tech) Study </a:t>
            </a:r>
            <a:r>
              <a:rPr lang="en-PH" b="1" dirty="0" smtClean="0">
                <a:solidFill>
                  <a:prstClr val="black"/>
                </a:solidFill>
                <a:latin typeface="+mn-lt"/>
                <a:cs typeface="Candara"/>
              </a:rPr>
              <a:t>(</a:t>
            </a:r>
            <a:r>
              <a:rPr lang="en-PH" b="1" dirty="0">
                <a:solidFill>
                  <a:prstClr val="black"/>
                </a:solidFill>
                <a:latin typeface="+mn-lt"/>
                <a:cs typeface="Candara"/>
              </a:rPr>
              <a:t>2014) :</a:t>
            </a:r>
          </a:p>
          <a:p>
            <a:pPr marL="342900" indent="-3429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PH" dirty="0">
                <a:solidFill>
                  <a:prstClr val="black"/>
                </a:solidFill>
                <a:latin typeface="+mn-lt"/>
                <a:cs typeface="Candara"/>
              </a:rPr>
              <a:t>Non-membership will divert substantial trade away from PH to TPP </a:t>
            </a:r>
            <a:r>
              <a:rPr lang="en-PH" dirty="0" smtClean="0">
                <a:solidFill>
                  <a:prstClr val="black"/>
                </a:solidFill>
                <a:latin typeface="+mn-lt"/>
                <a:cs typeface="Candara"/>
              </a:rPr>
              <a:t>members.</a:t>
            </a:r>
            <a:endParaRPr lang="en-PH" dirty="0">
              <a:solidFill>
                <a:prstClr val="black"/>
              </a:solidFill>
              <a:latin typeface="+mn-lt"/>
              <a:cs typeface="Candara"/>
            </a:endParaRPr>
          </a:p>
          <a:p>
            <a:pPr marL="342900" indent="-3429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PH" dirty="0">
                <a:solidFill>
                  <a:prstClr val="black"/>
                </a:solidFill>
                <a:latin typeface="+mn-lt"/>
                <a:cs typeface="Candara"/>
              </a:rPr>
              <a:t>Vulnerable industries: Textile &amp; wearing apparel, petroleum products, construction, services, equipment </a:t>
            </a:r>
            <a:r>
              <a:rPr lang="en-PH" dirty="0" smtClean="0">
                <a:solidFill>
                  <a:prstClr val="black"/>
                </a:solidFill>
                <a:latin typeface="+mn-lt"/>
                <a:cs typeface="Candara"/>
              </a:rPr>
              <a:t>manufactures.</a:t>
            </a:r>
            <a:endParaRPr lang="en-PH" dirty="0">
              <a:solidFill>
                <a:prstClr val="black"/>
              </a:solidFill>
              <a:latin typeface="+mn-lt"/>
              <a:cs typeface="Candara"/>
            </a:endParaRPr>
          </a:p>
          <a:p>
            <a:pPr marL="342900" indent="-3429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PH" dirty="0">
                <a:solidFill>
                  <a:prstClr val="black"/>
                </a:solidFill>
                <a:latin typeface="+mn-lt"/>
                <a:cs typeface="Candara"/>
              </a:rPr>
              <a:t>Membership will increase exports by $300 million in 2015, rising to $3 billion by </a:t>
            </a:r>
            <a:r>
              <a:rPr lang="en-PH" dirty="0" smtClean="0">
                <a:solidFill>
                  <a:prstClr val="black"/>
                </a:solidFill>
                <a:latin typeface="+mn-lt"/>
                <a:cs typeface="Candara"/>
              </a:rPr>
              <a:t>2024.</a:t>
            </a:r>
            <a:endParaRPr lang="en-PH" dirty="0">
              <a:solidFill>
                <a:prstClr val="black"/>
              </a:solidFill>
              <a:latin typeface="+mn-lt"/>
              <a:cs typeface="Candara"/>
            </a:endParaRPr>
          </a:p>
        </p:txBody>
      </p:sp>
      <p:pic>
        <p:nvPicPr>
          <p:cNvPr id="11" name="Picture 10" descr="Pilipinas 04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154" y="152400"/>
            <a:ext cx="1314363" cy="87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6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and pin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53" y="3581400"/>
            <a:ext cx="4870547" cy="29717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54" y="445850"/>
            <a:ext cx="6839046" cy="620950"/>
          </a:xfrm>
        </p:spPr>
        <p:txBody>
          <a:bodyPr>
            <a:noAutofit/>
          </a:bodyPr>
          <a:lstStyle/>
          <a:p>
            <a:r>
              <a:rPr lang="en-PH" sz="3600" b="1" dirty="0" smtClean="0">
                <a:solidFill>
                  <a:schemeClr val="tx1"/>
                </a:solidFill>
                <a:latin typeface="+mn-lt"/>
                <a:cs typeface="Candara"/>
              </a:rPr>
              <a:t>THE PhilippineS &amp; TPP</a:t>
            </a:r>
            <a:endParaRPr lang="en-PH" sz="3600" b="1" dirty="0">
              <a:solidFill>
                <a:schemeClr val="tx1"/>
              </a:solidFill>
              <a:latin typeface="+mn-lt"/>
              <a:cs typeface="Candar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1835527"/>
            <a:ext cx="6096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600"/>
              </a:spcBef>
              <a:spcAft>
                <a:spcPts val="600"/>
              </a:spcAft>
            </a:pPr>
            <a:r>
              <a:rPr lang="en-PH" sz="3600" b="1" dirty="0" smtClean="0">
                <a:solidFill>
                  <a:prstClr val="black"/>
                </a:solidFill>
                <a:latin typeface="+mn-lt"/>
                <a:cs typeface="Candara"/>
              </a:rPr>
              <a:t>How ready is PH for TPP?</a:t>
            </a:r>
            <a:endParaRPr lang="en-PH" sz="3600" b="1" dirty="0">
              <a:solidFill>
                <a:prstClr val="black"/>
              </a:solidFill>
              <a:latin typeface="+mn-lt"/>
              <a:cs typeface="Candara"/>
            </a:endParaRPr>
          </a:p>
          <a:p>
            <a:pPr marL="342900" indent="-342900" defTabSz="9144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PH" sz="3200" dirty="0" smtClean="0">
                <a:solidFill>
                  <a:prstClr val="black"/>
                </a:solidFill>
                <a:latin typeface="+mn-lt"/>
                <a:cs typeface="Candara"/>
              </a:rPr>
              <a:t>What policy gaps remain?</a:t>
            </a:r>
            <a:endParaRPr lang="en-PH" sz="3200" dirty="0">
              <a:solidFill>
                <a:prstClr val="black"/>
              </a:solidFill>
              <a:latin typeface="+mn-lt"/>
              <a:cs typeface="Candara"/>
            </a:endParaRPr>
          </a:p>
          <a:p>
            <a:pPr marL="342900" indent="-342900" defTabSz="9144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PH" sz="3200" dirty="0" smtClean="0">
                <a:solidFill>
                  <a:prstClr val="black"/>
                </a:solidFill>
                <a:latin typeface="+mn-lt"/>
                <a:cs typeface="Candara"/>
              </a:rPr>
              <a:t>What laws are inconsistent with TPP requirements?</a:t>
            </a:r>
          </a:p>
          <a:p>
            <a:pPr marL="342900" indent="-342900" defTabSz="9144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PH" sz="3200" dirty="0" smtClean="0">
                <a:solidFill>
                  <a:prstClr val="black"/>
                </a:solidFill>
                <a:latin typeface="+mn-lt"/>
                <a:cs typeface="Candara"/>
              </a:rPr>
              <a:t>How should PH deal with these?</a:t>
            </a:r>
            <a:endParaRPr lang="en-PH" sz="3200" dirty="0">
              <a:solidFill>
                <a:prstClr val="black"/>
              </a:solidFill>
              <a:latin typeface="+mn-lt"/>
              <a:cs typeface="Candara"/>
            </a:endParaRPr>
          </a:p>
        </p:txBody>
      </p:sp>
      <p:pic>
        <p:nvPicPr>
          <p:cNvPr id="11" name="Picture 10" descr="Pilipinas 04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154" y="152400"/>
            <a:ext cx="1314363" cy="87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7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lue and pink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1" b="8121"/>
          <a:stretch>
            <a:fillRect/>
          </a:stretch>
        </p:blipFill>
        <p:spPr bwMode="auto">
          <a:xfrm>
            <a:off x="1905000" y="2438400"/>
            <a:ext cx="6743700" cy="38957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752600" y="2895600"/>
            <a:ext cx="2819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6000" b="1" dirty="0" smtClean="0">
                <a:solidFill>
                  <a:srgbClr val="000090"/>
                </a:solidFill>
                <a:latin typeface="Arial" charset="0"/>
              </a:rPr>
              <a:t>Thank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6000" b="1" dirty="0" smtClean="0">
                <a:solidFill>
                  <a:srgbClr val="000090"/>
                </a:solidFill>
                <a:latin typeface="Arial" charset="0"/>
              </a:rPr>
              <a:t>You</a:t>
            </a:r>
            <a:endParaRPr lang="en-US" sz="6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02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pPr algn="ctr"/>
            <a:r>
              <a:rPr lang="en-US" sz="3600" dirty="0" smtClean="0"/>
              <a:t>TRADE PROJECT COMPONENTS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042368"/>
            <a:ext cx="7772400" cy="4129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>
                <a:tab pos="3206750" algn="l"/>
              </a:tabLst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A6C"/>
                </a:solidFill>
                <a:effectLst/>
                <a:uLnTx/>
                <a:uFillTx/>
                <a:latin typeface="+mn-lt"/>
              </a:rPr>
              <a:t>Component 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Trade &amp; Investment 	Policy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>
                <a:tab pos="3206750" algn="l"/>
              </a:tabLst>
              <a:defRPr/>
            </a:pPr>
            <a:r>
              <a:rPr lang="en-US" sz="3200" b="1" dirty="0" smtClean="0">
                <a:solidFill>
                  <a:srgbClr val="002A6C"/>
                </a:solidFill>
                <a:latin typeface="+mn-lt"/>
              </a:rPr>
              <a:t>Component 2</a:t>
            </a: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	</a:t>
            </a:r>
            <a:r>
              <a:rPr lang="en-US" sz="3200" b="1" dirty="0" smtClean="0">
                <a:latin typeface="+mn-lt"/>
              </a:rPr>
              <a:t>Trade Facilitation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>
                <a:tab pos="3206750" algn="l"/>
              </a:tabLst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A6C"/>
                </a:solidFill>
                <a:effectLst/>
                <a:uLnTx/>
                <a:uFillTx/>
                <a:latin typeface="+mn-lt"/>
              </a:rPr>
              <a:t>Component 3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Competition Policy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>
                <a:tab pos="3206750" algn="l"/>
              </a:tabLst>
              <a:defRPr/>
            </a:pPr>
            <a:r>
              <a:rPr lang="en-US" sz="3200" b="1" dirty="0" smtClean="0">
                <a:solidFill>
                  <a:srgbClr val="002A6C"/>
                </a:solidFill>
                <a:latin typeface="+mn-lt"/>
              </a:rPr>
              <a:t>Component 4</a:t>
            </a: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	</a:t>
            </a:r>
            <a:r>
              <a:rPr lang="en-US" sz="3200" b="1" dirty="0" smtClean="0">
                <a:latin typeface="+mn-lt"/>
              </a:rPr>
              <a:t>Public Outreach &amp; 	Advocacy</a:t>
            </a:r>
          </a:p>
        </p:txBody>
      </p:sp>
    </p:spTree>
    <p:extLst>
      <p:ext uri="{BB962C8B-B14F-4D97-AF65-F5344CB8AC3E}">
        <p14:creationId xmlns:p14="http://schemas.microsoft.com/office/powerpoint/2010/main" val="389404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685800"/>
          </a:xfrm>
        </p:spPr>
        <p:txBody>
          <a:bodyPr/>
          <a:lstStyle/>
          <a:p>
            <a:pPr>
              <a:defRPr/>
            </a:pPr>
            <a:r>
              <a:rPr lang="en-PH" sz="3600" dirty="0" smtClean="0">
                <a:solidFill>
                  <a:schemeClr val="tx1"/>
                </a:solidFill>
                <a:latin typeface="+mn-lt"/>
                <a:cs typeface="Candara"/>
              </a:rPr>
              <a:t>Trans-Pacific Partnership (tpp) </a:t>
            </a:r>
            <a:endParaRPr lang="en-US" sz="3600" dirty="0" smtClean="0">
              <a:solidFill>
                <a:schemeClr val="tx1"/>
              </a:solidFill>
              <a:latin typeface="+mn-lt"/>
              <a:ea typeface="+mj-ea"/>
            </a:endParaRPr>
          </a:p>
        </p:txBody>
      </p:sp>
      <p:sp>
        <p:nvSpPr>
          <p:cNvPr id="819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648200"/>
          </a:xfrm>
        </p:spPr>
        <p:txBody>
          <a:bodyPr/>
          <a:lstStyle/>
          <a:p>
            <a:pPr marL="365125" indent="-365125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PH" sz="3000" dirty="0">
                <a:solidFill>
                  <a:srgbClr val="000000"/>
                </a:solidFill>
                <a:cs typeface="Candara"/>
              </a:rPr>
              <a:t>A “21</a:t>
            </a:r>
            <a:r>
              <a:rPr lang="en-PH" sz="3000" baseline="30000" dirty="0">
                <a:solidFill>
                  <a:srgbClr val="000000"/>
                </a:solidFill>
                <a:cs typeface="Candara"/>
              </a:rPr>
              <a:t>st</a:t>
            </a:r>
            <a:r>
              <a:rPr lang="en-PH" sz="3000" dirty="0">
                <a:solidFill>
                  <a:srgbClr val="000000"/>
                </a:solidFill>
                <a:cs typeface="Candara"/>
              </a:rPr>
              <a:t> century agreement” – “high-standard, ambitious, </a:t>
            </a:r>
            <a:r>
              <a:rPr lang="en-PH" sz="3000" dirty="0" smtClean="0">
                <a:solidFill>
                  <a:srgbClr val="000000"/>
                </a:solidFill>
                <a:cs typeface="Candara"/>
              </a:rPr>
              <a:t>comprehensive, </a:t>
            </a:r>
            <a:r>
              <a:rPr lang="en-PH" sz="3000" dirty="0">
                <a:solidFill>
                  <a:srgbClr val="000000"/>
                </a:solidFill>
                <a:cs typeface="Candara"/>
              </a:rPr>
              <a:t>and balanced”</a:t>
            </a:r>
          </a:p>
          <a:p>
            <a:pPr marL="365125" indent="-365125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PH" sz="3000" dirty="0">
                <a:solidFill>
                  <a:srgbClr val="000000"/>
                </a:solidFill>
                <a:cs typeface="Candara"/>
              </a:rPr>
              <a:t>TPP Agreement signed on February 4, 2016</a:t>
            </a:r>
          </a:p>
          <a:p>
            <a:pPr marL="365125" indent="-365125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PH" sz="3000" dirty="0">
                <a:solidFill>
                  <a:srgbClr val="000000"/>
                </a:solidFill>
                <a:cs typeface="Candara"/>
              </a:rPr>
              <a:t>Currently with 12 participating countries on both sides of the Pacific having:</a:t>
            </a:r>
          </a:p>
          <a:p>
            <a:pPr marL="822325" lvl="1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Lucida Grande"/>
              <a:buChar char="-"/>
            </a:pPr>
            <a:r>
              <a:rPr lang="en-PH" sz="3000" dirty="0">
                <a:solidFill>
                  <a:srgbClr val="254061"/>
                </a:solidFill>
                <a:cs typeface="Candara"/>
              </a:rPr>
              <a:t>Combined population of 800 million</a:t>
            </a:r>
          </a:p>
          <a:p>
            <a:pPr marL="822325" lvl="1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Lucida Grande"/>
              <a:buChar char="-"/>
            </a:pPr>
            <a:r>
              <a:rPr lang="en-PH" sz="3000" dirty="0">
                <a:solidFill>
                  <a:srgbClr val="254061"/>
                </a:solidFill>
                <a:cs typeface="Candara"/>
              </a:rPr>
              <a:t>GDP of $28 trillion (</a:t>
            </a:r>
            <a:r>
              <a:rPr lang="en-PH" sz="3000" b="1" dirty="0">
                <a:solidFill>
                  <a:srgbClr val="254061"/>
                </a:solidFill>
                <a:cs typeface="Candara"/>
              </a:rPr>
              <a:t>40% of global GDP)</a:t>
            </a:r>
            <a:r>
              <a:rPr lang="en-PH" sz="3000" dirty="0">
                <a:solidFill>
                  <a:srgbClr val="254061"/>
                </a:solidFill>
                <a:cs typeface="Candara"/>
              </a:rPr>
              <a:t> </a:t>
            </a:r>
          </a:p>
          <a:p>
            <a:pPr marL="822325" lvl="1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Lucida Grande"/>
              <a:buChar char="-"/>
            </a:pPr>
            <a:r>
              <a:rPr lang="en-PH" sz="3000" dirty="0">
                <a:solidFill>
                  <a:srgbClr val="254061"/>
                </a:solidFill>
                <a:cs typeface="Candara"/>
              </a:rPr>
              <a:t>$9 trillion in merchandise trade; $2 trillion trade of services (</a:t>
            </a:r>
            <a:r>
              <a:rPr lang="en-PH" sz="3000" b="1" dirty="0">
                <a:solidFill>
                  <a:srgbClr val="254061"/>
                </a:solidFill>
                <a:cs typeface="Candara"/>
              </a:rPr>
              <a:t>30% of world trade</a:t>
            </a:r>
            <a:r>
              <a:rPr lang="en-PH" sz="3000" dirty="0" smtClean="0">
                <a:solidFill>
                  <a:srgbClr val="254061"/>
                </a:solidFill>
                <a:cs typeface="Candara"/>
              </a:rPr>
              <a:t>)</a:t>
            </a:r>
            <a:endParaRPr lang="en-PH" sz="3000" dirty="0">
              <a:solidFill>
                <a:srgbClr val="254061"/>
              </a:solidFill>
              <a:cs typeface="Candar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PH" sz="3600" dirty="0">
                <a:solidFill>
                  <a:srgbClr val="000000"/>
                </a:solidFill>
                <a:cs typeface="Candara"/>
              </a:rPr>
              <a:t>TPP: Who are in it?</a:t>
            </a:r>
            <a:endParaRPr lang="en-US" sz="3600" dirty="0" smtClean="0">
              <a:solidFill>
                <a:srgbClr val="000000"/>
              </a:solidFill>
              <a:ea typeface="+mj-ea"/>
            </a:endParaRPr>
          </a:p>
        </p:txBody>
      </p:sp>
      <p:pic>
        <p:nvPicPr>
          <p:cNvPr id="5" name="Content Placeholder 5" descr="Blue and pink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1" b="8121"/>
          <a:stretch>
            <a:fillRect/>
          </a:stretch>
        </p:blipFill>
        <p:spPr bwMode="auto">
          <a:xfrm>
            <a:off x="2133600" y="2438400"/>
            <a:ext cx="6743700" cy="38957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09600" y="1662529"/>
            <a:ext cx="4191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PH" sz="2800" dirty="0" smtClean="0">
                <a:solidFill>
                  <a:srgbClr val="000000"/>
                </a:solidFill>
                <a:latin typeface="+mn-lt"/>
                <a:cs typeface="Candara"/>
              </a:rPr>
              <a:t>Australia (2008)</a:t>
            </a: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PH" sz="2800" dirty="0" smtClean="0">
                <a:solidFill>
                  <a:srgbClr val="000000"/>
                </a:solidFill>
                <a:latin typeface="+mn-lt"/>
                <a:cs typeface="Candara"/>
              </a:rPr>
              <a:t>Brunei (2005)</a:t>
            </a: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PH" sz="2800" dirty="0" smtClean="0">
                <a:solidFill>
                  <a:srgbClr val="000000"/>
                </a:solidFill>
                <a:latin typeface="+mn-lt"/>
                <a:cs typeface="Candara"/>
              </a:rPr>
              <a:t>Chile (2005)</a:t>
            </a: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PH" sz="2800" dirty="0" smtClean="0">
                <a:solidFill>
                  <a:srgbClr val="000000"/>
                </a:solidFill>
                <a:latin typeface="+mn-lt"/>
                <a:cs typeface="Candara"/>
              </a:rPr>
              <a:t>Canada (2012)</a:t>
            </a: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PH" sz="2800" dirty="0" smtClean="0">
                <a:solidFill>
                  <a:srgbClr val="000000"/>
                </a:solidFill>
                <a:latin typeface="+mn-lt"/>
                <a:cs typeface="Candara"/>
              </a:rPr>
              <a:t>Japan (2013)</a:t>
            </a: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PH" sz="2800" dirty="0" smtClean="0">
                <a:solidFill>
                  <a:srgbClr val="000000"/>
                </a:solidFill>
                <a:latin typeface="+mn-lt"/>
                <a:cs typeface="Candara"/>
              </a:rPr>
              <a:t>Malaysia (2010)</a:t>
            </a: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PH" sz="2800" dirty="0" smtClean="0">
                <a:solidFill>
                  <a:srgbClr val="000000"/>
                </a:solidFill>
                <a:latin typeface="+mn-lt"/>
                <a:cs typeface="Candara"/>
              </a:rPr>
              <a:t>Mexico (2012)</a:t>
            </a: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PH" sz="2800" dirty="0" smtClean="0">
                <a:solidFill>
                  <a:srgbClr val="000000"/>
                </a:solidFill>
                <a:latin typeface="+mn-lt"/>
                <a:cs typeface="Candara"/>
              </a:rPr>
              <a:t>New Zealand (2005)</a:t>
            </a: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is-IS" dirty="0">
                <a:solidFill>
                  <a:srgbClr val="000000"/>
                </a:solidFill>
                <a:latin typeface="+mn-lt"/>
                <a:cs typeface="Candara"/>
              </a:rPr>
              <a:t>Peru (</a:t>
            </a:r>
            <a:r>
              <a:rPr lang="is-IS" dirty="0" smtClean="0">
                <a:solidFill>
                  <a:srgbClr val="000000"/>
                </a:solidFill>
                <a:latin typeface="+mn-lt"/>
                <a:cs typeface="Candara"/>
              </a:rPr>
              <a:t>2008</a:t>
            </a:r>
            <a:r>
              <a:rPr lang="is-IS" dirty="0">
                <a:solidFill>
                  <a:srgbClr val="000000"/>
                </a:solidFill>
                <a:latin typeface="+mn-lt"/>
                <a:cs typeface="Candara"/>
              </a:rPr>
              <a:t>)</a:t>
            </a:r>
            <a:endParaRPr lang="is-IS" dirty="0" smtClean="0">
              <a:solidFill>
                <a:srgbClr val="000000"/>
              </a:solidFill>
              <a:latin typeface="+mn-lt"/>
              <a:cs typeface="Canda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1661517"/>
            <a:ext cx="38862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spcBef>
                <a:spcPts val="6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PH" sz="2800" dirty="0" smtClean="0">
                <a:solidFill>
                  <a:prstClr val="black"/>
                </a:solidFill>
                <a:latin typeface="+mn-lt"/>
                <a:cs typeface="Candara"/>
              </a:rPr>
              <a:t>Singapore (2005)</a:t>
            </a:r>
          </a:p>
          <a:p>
            <a:pPr marL="269875" indent="-269875">
              <a:spcBef>
                <a:spcPts val="6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PH" sz="2800" dirty="0" smtClean="0">
                <a:solidFill>
                  <a:prstClr val="black"/>
                </a:solidFill>
                <a:latin typeface="+mn-lt"/>
                <a:cs typeface="Candara"/>
              </a:rPr>
              <a:t>United </a:t>
            </a:r>
            <a:r>
              <a:rPr lang="en-PH" sz="2800" dirty="0">
                <a:solidFill>
                  <a:prstClr val="black"/>
                </a:solidFill>
                <a:latin typeface="+mn-lt"/>
                <a:cs typeface="Candara"/>
              </a:rPr>
              <a:t>State</a:t>
            </a:r>
            <a:r>
              <a:rPr lang="en-PH" sz="2800" dirty="0">
                <a:solidFill>
                  <a:srgbClr val="000000"/>
                </a:solidFill>
                <a:latin typeface="+mn-lt"/>
                <a:cs typeface="Candara"/>
              </a:rPr>
              <a:t>s</a:t>
            </a:r>
            <a:r>
              <a:rPr lang="en-PH" sz="2800" dirty="0">
                <a:solidFill>
                  <a:schemeClr val="bg1"/>
                </a:solidFill>
                <a:latin typeface="+mn-lt"/>
                <a:cs typeface="Candara"/>
              </a:rPr>
              <a:t> </a:t>
            </a:r>
            <a:r>
              <a:rPr lang="en-PH" sz="2800" dirty="0">
                <a:solidFill>
                  <a:srgbClr val="000000"/>
                </a:solidFill>
                <a:latin typeface="+mn-lt"/>
                <a:cs typeface="Candara"/>
              </a:rPr>
              <a:t>(2008)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PH" sz="2800" dirty="0">
                <a:solidFill>
                  <a:prstClr val="black"/>
                </a:solidFill>
                <a:latin typeface="+mn-lt"/>
                <a:cs typeface="Candara"/>
              </a:rPr>
              <a:t> </a:t>
            </a:r>
            <a:r>
              <a:rPr lang="en-PH" sz="2800" dirty="0" smtClean="0">
                <a:solidFill>
                  <a:prstClr val="black"/>
                </a:solidFill>
                <a:latin typeface="+mn-lt"/>
                <a:cs typeface="Candara"/>
              </a:rPr>
              <a:t>Viet Nam </a:t>
            </a:r>
            <a:r>
              <a:rPr lang="en-PH" sz="2800" dirty="0">
                <a:latin typeface="+mn-lt"/>
                <a:cs typeface="Candara"/>
              </a:rPr>
              <a:t>(2008)</a:t>
            </a:r>
          </a:p>
        </p:txBody>
      </p:sp>
    </p:spTree>
    <p:extLst>
      <p:ext uri="{BB962C8B-B14F-4D97-AF65-F5344CB8AC3E}">
        <p14:creationId xmlns:p14="http://schemas.microsoft.com/office/powerpoint/2010/main" val="172899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576" y="1371600"/>
            <a:ext cx="8796024" cy="5334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143000"/>
          </a:xfrm>
        </p:spPr>
        <p:txBody>
          <a:bodyPr>
            <a:normAutofit fontScale="90000"/>
          </a:bodyPr>
          <a:lstStyle/>
          <a:p>
            <a:pPr algn="ctr" defTabSz="914400"/>
            <a:r>
              <a:rPr lang="en-PH" sz="3100" b="1" dirty="0" smtClean="0">
                <a:solidFill>
                  <a:srgbClr val="4F81BD">
                    <a:lumMod val="50000"/>
                  </a:srgbClr>
                </a:solidFill>
                <a:latin typeface="+mn-lt"/>
                <a:cs typeface="Candara"/>
              </a:rPr>
              <a:t>Current TPP members are already part of existing Asia-Pacific FTAs</a:t>
            </a:r>
            <a:r>
              <a:rPr lang="en-PH" b="1" dirty="0" smtClean="0">
                <a:solidFill>
                  <a:srgbClr val="4F81BD">
                    <a:lumMod val="50000"/>
                  </a:srgbClr>
                </a:solidFill>
                <a:latin typeface="+mn-lt"/>
                <a:cs typeface="Candara"/>
              </a:rPr>
              <a:t/>
            </a:r>
            <a:br>
              <a:rPr lang="en-PH" b="1" dirty="0" smtClean="0">
                <a:solidFill>
                  <a:srgbClr val="4F81BD">
                    <a:lumMod val="50000"/>
                  </a:srgbClr>
                </a:solidFill>
                <a:latin typeface="+mn-lt"/>
                <a:cs typeface="Candara"/>
              </a:rPr>
            </a:br>
            <a:r>
              <a:rPr lang="en-PH" b="1" dirty="0" smtClean="0">
                <a:solidFill>
                  <a:srgbClr val="660066"/>
                </a:solidFill>
                <a:latin typeface="Candara"/>
                <a:cs typeface="Candara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9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PH" sz="3600" dirty="0" smtClean="0">
                <a:solidFill>
                  <a:schemeClr val="tx1"/>
                </a:solidFill>
                <a:latin typeface="+mn-lt"/>
                <a:cs typeface="Candara"/>
              </a:rPr>
              <a:t>TPP and existing fta</a:t>
            </a:r>
            <a:r>
              <a:rPr lang="en-PH" sz="3600" cap="none" dirty="0" smtClean="0">
                <a:solidFill>
                  <a:schemeClr val="tx1"/>
                </a:solidFill>
                <a:latin typeface="+mn-lt"/>
                <a:cs typeface="Candara"/>
              </a:rPr>
              <a:t>s</a:t>
            </a:r>
            <a:endParaRPr lang="en-US" sz="3600" dirty="0" smtClean="0">
              <a:solidFill>
                <a:schemeClr val="tx1"/>
              </a:solidFill>
              <a:latin typeface="+mn-lt"/>
              <a:ea typeface="+mj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096" y="1752600"/>
            <a:ext cx="8703304" cy="44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9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685800"/>
          </a:xfrm>
        </p:spPr>
        <p:txBody>
          <a:bodyPr/>
          <a:lstStyle/>
          <a:p>
            <a:pPr>
              <a:defRPr/>
            </a:pPr>
            <a:r>
              <a:rPr lang="en-PH" sz="3600" dirty="0">
                <a:solidFill>
                  <a:srgbClr val="000000"/>
                </a:solidFill>
                <a:cs typeface="Candara"/>
              </a:rPr>
              <a:t>TPP: </a:t>
            </a:r>
            <a:r>
              <a:rPr lang="en-PH" sz="3200" dirty="0">
                <a:solidFill>
                  <a:srgbClr val="000000"/>
                </a:solidFill>
                <a:cs typeface="Candara"/>
              </a:rPr>
              <a:t>Who </a:t>
            </a:r>
            <a:r>
              <a:rPr lang="en-PH" sz="3200" dirty="0" smtClean="0">
                <a:solidFill>
                  <a:srgbClr val="000000"/>
                </a:solidFill>
                <a:cs typeface="Candara"/>
              </a:rPr>
              <a:t>are interested to join?</a:t>
            </a:r>
            <a:endParaRPr lang="en-US" sz="3200" dirty="0" smtClean="0">
              <a:solidFill>
                <a:srgbClr val="000000"/>
              </a:solidFill>
              <a:ea typeface="+mj-ea"/>
            </a:endParaRPr>
          </a:p>
        </p:txBody>
      </p:sp>
      <p:pic>
        <p:nvPicPr>
          <p:cNvPr id="5" name="Content Placeholder 5" descr="Blue and pink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1" b="8121"/>
          <a:stretch>
            <a:fillRect/>
          </a:stretch>
        </p:blipFill>
        <p:spPr bwMode="auto">
          <a:xfrm>
            <a:off x="2133600" y="2438400"/>
            <a:ext cx="6743700" cy="38957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990600" y="1600200"/>
            <a:ext cx="3505200" cy="464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PH" dirty="0" smtClean="0">
                <a:solidFill>
                  <a:srgbClr val="254061"/>
                </a:solidFill>
                <a:latin typeface="+mn-lt"/>
                <a:cs typeface="Candara"/>
              </a:rPr>
              <a:t>South Korea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PH" sz="3200" b="1" dirty="0">
                <a:solidFill>
                  <a:srgbClr val="254061"/>
                </a:solidFill>
                <a:latin typeface="+mn-lt"/>
                <a:cs typeface="Candara"/>
              </a:rPr>
              <a:t>Philippines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PH" dirty="0" smtClean="0">
                <a:solidFill>
                  <a:srgbClr val="254061"/>
                </a:solidFill>
                <a:latin typeface="+mn-lt"/>
                <a:cs typeface="Candara"/>
              </a:rPr>
              <a:t>Taiwan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PH" dirty="0" smtClean="0">
                <a:solidFill>
                  <a:srgbClr val="254061"/>
                </a:solidFill>
                <a:latin typeface="+mn-lt"/>
                <a:cs typeface="Candara"/>
              </a:rPr>
              <a:t>Thailand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PH" dirty="0" smtClean="0">
                <a:solidFill>
                  <a:srgbClr val="254061"/>
                </a:solidFill>
                <a:latin typeface="+mn-lt"/>
                <a:cs typeface="Candara"/>
              </a:rPr>
              <a:t>Colombia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PH" dirty="0" smtClean="0">
                <a:solidFill>
                  <a:srgbClr val="254061"/>
                </a:solidFill>
                <a:latin typeface="+mn-lt"/>
                <a:cs typeface="Candara"/>
              </a:rPr>
              <a:t>Indonesia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PH" dirty="0" smtClean="0">
                <a:solidFill>
                  <a:srgbClr val="254061"/>
                </a:solidFill>
                <a:latin typeface="+mn-lt"/>
                <a:cs typeface="Candara"/>
              </a:rPr>
              <a:t>India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PH" dirty="0" smtClean="0">
                <a:solidFill>
                  <a:srgbClr val="254061"/>
                </a:solidFill>
                <a:latin typeface="+mn-lt"/>
                <a:cs typeface="Candara"/>
              </a:rPr>
              <a:t>Sri Lanka</a:t>
            </a:r>
          </a:p>
        </p:txBody>
      </p:sp>
    </p:spTree>
    <p:extLst>
      <p:ext uri="{BB962C8B-B14F-4D97-AF65-F5344CB8AC3E}">
        <p14:creationId xmlns:p14="http://schemas.microsoft.com/office/powerpoint/2010/main" val="200534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685800"/>
          </a:xfrm>
        </p:spPr>
        <p:txBody>
          <a:bodyPr/>
          <a:lstStyle/>
          <a:p>
            <a:pPr>
              <a:defRPr/>
            </a:pPr>
            <a:r>
              <a:rPr lang="en-PH" sz="3600" dirty="0">
                <a:solidFill>
                  <a:srgbClr val="000000"/>
                </a:solidFill>
                <a:cs typeface="Candara"/>
              </a:rPr>
              <a:t>TPP: </a:t>
            </a:r>
            <a:r>
              <a:rPr lang="en-PH" sz="3200" dirty="0" smtClean="0">
                <a:solidFill>
                  <a:srgbClr val="000000"/>
                </a:solidFill>
                <a:cs typeface="Candara"/>
              </a:rPr>
              <a:t>what are its key features?</a:t>
            </a:r>
            <a:endParaRPr lang="en-US" sz="3200" dirty="0" smtClean="0">
              <a:solidFill>
                <a:srgbClr val="000000"/>
              </a:solidFill>
              <a:ea typeface="+mj-ea"/>
            </a:endParaRPr>
          </a:p>
        </p:txBody>
      </p:sp>
      <p:pic>
        <p:nvPicPr>
          <p:cNvPr id="5" name="Content Placeholder 5" descr="Blue and pink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1" b="8121"/>
          <a:stretch>
            <a:fillRect/>
          </a:stretch>
        </p:blipFill>
        <p:spPr bwMode="auto">
          <a:xfrm>
            <a:off x="2133600" y="2438400"/>
            <a:ext cx="6743700" cy="38957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1524000"/>
            <a:ext cx="4572000" cy="4933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2425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en-US" sz="3200" b="1" dirty="0">
                <a:solidFill>
                  <a:srgbClr val="000090"/>
                </a:solidFill>
                <a:latin typeface="+mn-lt"/>
                <a:cs typeface="Candara"/>
              </a:rPr>
              <a:t>Comprehensive Market Access</a:t>
            </a:r>
          </a:p>
          <a:p>
            <a:pPr marL="355600" lvl="1" indent="0">
              <a:spcBef>
                <a:spcPts val="600"/>
              </a:spcBef>
              <a:buNone/>
            </a:pPr>
            <a:r>
              <a:rPr lang="en-US" dirty="0">
                <a:latin typeface="+mn-lt"/>
                <a:cs typeface="Candara"/>
              </a:rPr>
              <a:t>Eliminate/reduce tariff and non-tariff barriers to substantially all trade in goods &amp; services and  investment to create new opportunities for workers and businesses, and immediate benefits for consumers.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90124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PP Forum Presentation templat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b="1" i="0" cap="all" baseline="0" dirty="0">
            <a:latin typeface="+mj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TPP Forum Presentation template.potx</Template>
  <TotalTime>2174</TotalTime>
  <Words>859</Words>
  <Application>Microsoft Macintosh PowerPoint</Application>
  <PresentationFormat>On-screen Show (4:3)</PresentationFormat>
  <Paragraphs>127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TPP Forum Presentation template</vt:lpstr>
      <vt:lpstr>The trans-pacific partnership:  overview</vt:lpstr>
      <vt:lpstr>TRADE PROJECT</vt:lpstr>
      <vt:lpstr>TRADE PROJECT COMPONENTS</vt:lpstr>
      <vt:lpstr>Trans-Pacific Partnership (tpp) </vt:lpstr>
      <vt:lpstr>TPP: Who are in it?</vt:lpstr>
      <vt:lpstr>Current TPP members are already part of existing Asia-Pacific FTAs  </vt:lpstr>
      <vt:lpstr>TPP and existing ftas</vt:lpstr>
      <vt:lpstr>TPP: Who are interested to join?</vt:lpstr>
      <vt:lpstr>TPP: what are its key features?</vt:lpstr>
      <vt:lpstr>TPP: what are its key features?</vt:lpstr>
      <vt:lpstr>TPP: what are its key features?</vt:lpstr>
      <vt:lpstr>TPP: what are its key features?</vt:lpstr>
      <vt:lpstr>TPP agreement: scope</vt:lpstr>
      <vt:lpstr>Chapters of The tpp agreement</vt:lpstr>
      <vt:lpstr>The philippines &amp; tpp</vt:lpstr>
      <vt:lpstr>The philippines &amp; tpp</vt:lpstr>
      <vt:lpstr>TPP COUNTRIES’ SHARE IN TOTAL PH EXPORTS, 2014</vt:lpstr>
      <vt:lpstr>TPP COUNTRIES’ SHARE IN TOTAL PH IMPORTS, 2014</vt:lpstr>
      <vt:lpstr>TPP COUNTRIES’ SHARE IN TOTAL PH TRADE, 2014</vt:lpstr>
      <vt:lpstr>PH Exports to TPP COUNTRIES, 2014</vt:lpstr>
      <vt:lpstr>TOP PH EXPORTS TO TPP COUNTRIES</vt:lpstr>
      <vt:lpstr>PH Imports from tpp countries, 2014</vt:lpstr>
      <vt:lpstr>TPP FDI FLOWS TO PHILIPPINES, 2014</vt:lpstr>
      <vt:lpstr>THE PhilippineS &amp; TPP</vt:lpstr>
      <vt:lpstr>THE PhilippineS &amp; TPP</vt:lpstr>
      <vt:lpstr>PowerPoint Presentation</vt:lpstr>
    </vt:vector>
  </TitlesOfParts>
  <Company>JDG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Studio</dc:creator>
  <cp:lastModifiedBy>Katrina Tuvera Quimbo</cp:lastModifiedBy>
  <cp:revision>172</cp:revision>
  <cp:lastPrinted>2004-09-30T16:41:33Z</cp:lastPrinted>
  <dcterms:created xsi:type="dcterms:W3CDTF">2004-09-17T20:07:42Z</dcterms:created>
  <dcterms:modified xsi:type="dcterms:W3CDTF">2016-03-17T12:51:44Z</dcterms:modified>
</cp:coreProperties>
</file>